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xlsb" ContentType="application/vnd.ms-excel.sheet.binary.macroEnabled.12"/>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57" r:id="rId4"/>
    <p:sldId id="276" r:id="rId5"/>
    <p:sldId id="278" r:id="rId6"/>
    <p:sldId id="258" r:id="rId7"/>
    <p:sldId id="259" r:id="rId8"/>
    <p:sldId id="260" r:id="rId9"/>
    <p:sldId id="261" r:id="rId10"/>
    <p:sldId id="262" r:id="rId11"/>
    <p:sldId id="264" r:id="rId12"/>
    <p:sldId id="263" r:id="rId13"/>
    <p:sldId id="266" r:id="rId14"/>
    <p:sldId id="270" r:id="rId15"/>
    <p:sldId id="265" r:id="rId16"/>
    <p:sldId id="267" r:id="rId17"/>
    <p:sldId id="268" r:id="rId18"/>
    <p:sldId id="269" r:id="rId19"/>
    <p:sldId id="271" r:id="rId20"/>
    <p:sldId id="272" r:id="rId21"/>
    <p:sldId id="277" r:id="rId22"/>
    <p:sldId id="273" r:id="rId23"/>
    <p:sldId id="279" r:id="rId24"/>
    <p:sldId id="275"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71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E6E45-E411-41B2-A38A-5AABFF5FADE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7A969AEE-863A-46AA-90D0-A6FC03AAB32E}">
      <dgm:prSet/>
      <dgm:spPr/>
      <dgm:t>
        <a:bodyPr/>
        <a:lstStyle/>
        <a:p>
          <a:pPr rtl="0"/>
          <a:r>
            <a:rPr lang="fr-FR" dirty="0" smtClean="0"/>
            <a:t>Le Pays de Nevers Sud-Nivernais est doté d’un patrimoine naturel riche et varié symbolisé par trois régions Naturelles, les Vallées de la Loire, de l’Allier et de la Sologne Bourbonnaise. Bocages, prairies, forêts remarquables (le </a:t>
          </a:r>
          <a:r>
            <a:rPr lang="fr-FR" dirty="0" err="1" smtClean="0"/>
            <a:t>Perray</a:t>
          </a:r>
          <a:r>
            <a:rPr lang="fr-FR" dirty="0" smtClean="0"/>
            <a:t>, les </a:t>
          </a:r>
          <a:r>
            <a:rPr lang="fr-FR" dirty="0" err="1" smtClean="0"/>
            <a:t>Bertranges</a:t>
          </a:r>
          <a:r>
            <a:rPr lang="fr-FR" dirty="0" smtClean="0"/>
            <a:t>, les </a:t>
          </a:r>
          <a:r>
            <a:rPr lang="fr-FR" dirty="0" err="1" smtClean="0"/>
            <a:t>Amognes</a:t>
          </a:r>
          <a:r>
            <a:rPr lang="fr-FR" dirty="0" smtClean="0"/>
            <a:t>), vignoble, faune sauvage, oiseaux migrateurs, canal latéral à la Loire, canal du Nivernais, une multitude de ruisseaux et cours d’eau justifiant la présence de nombreux étangs, illustrent ce paysage du Sud-Nivernais situé entre la Loire majestueuse et l’Allier sauvage concernés par des périmètres définis en ZNIEFF Val d’Allier et Val de Loire. Cette richesse naturelle se caractérise par l’existence de sites classés Espaces Naturels Sensibles par le Département tels que le Bec d’Allier labellisé site Panda par WWF, le domaine de la </a:t>
          </a:r>
          <a:r>
            <a:rPr lang="fr-FR" dirty="0" err="1" smtClean="0"/>
            <a:t>Beue</a:t>
          </a:r>
          <a:r>
            <a:rPr lang="fr-FR" dirty="0" smtClean="0"/>
            <a:t> à Varennes </a:t>
          </a:r>
          <a:r>
            <a:rPr lang="fr-FR" dirty="0" err="1" smtClean="0"/>
            <a:t>Vauzelles</a:t>
          </a:r>
          <a:r>
            <a:rPr lang="fr-FR" dirty="0" smtClean="0"/>
            <a:t>, le sentier de la Petite Cigale à </a:t>
          </a:r>
          <a:r>
            <a:rPr lang="fr-FR" dirty="0" err="1" smtClean="0"/>
            <a:t>Parigny</a:t>
          </a:r>
          <a:r>
            <a:rPr lang="fr-FR" dirty="0" smtClean="0"/>
            <a:t>-les Vaux et par des périmètres inscrits par le Conservatoire des sites naturels de Bourgogne à </a:t>
          </a:r>
          <a:r>
            <a:rPr lang="fr-FR" dirty="0" err="1" smtClean="0"/>
            <a:t>Lamenay</a:t>
          </a:r>
          <a:r>
            <a:rPr lang="fr-FR" dirty="0" smtClean="0"/>
            <a:t>-sur-Loire, Decize et </a:t>
          </a:r>
          <a:r>
            <a:rPr lang="fr-FR" dirty="0" err="1" smtClean="0"/>
            <a:t>Sougy</a:t>
          </a:r>
          <a:r>
            <a:rPr lang="fr-FR" dirty="0" smtClean="0"/>
            <a:t>-sur-Loire. Un projet de Parc Naturel s’étendant de </a:t>
          </a:r>
          <a:r>
            <a:rPr lang="fr-FR" dirty="0" err="1" smtClean="0"/>
            <a:t>Cosne</a:t>
          </a:r>
          <a:r>
            <a:rPr lang="fr-FR" dirty="0" smtClean="0"/>
            <a:t> sur Loire au Bec d’Allier est en cours de formalisation. »</a:t>
          </a:r>
          <a:endParaRPr lang="fr-FR" dirty="0"/>
        </a:p>
      </dgm:t>
    </dgm:pt>
    <dgm:pt modelId="{20FCA6D4-2129-4273-B2A8-6F2116CA741D}" type="parTrans" cxnId="{D427B8A1-665D-489A-96A6-E85FA200C8F3}">
      <dgm:prSet/>
      <dgm:spPr/>
      <dgm:t>
        <a:bodyPr/>
        <a:lstStyle/>
        <a:p>
          <a:endParaRPr lang="fr-FR"/>
        </a:p>
      </dgm:t>
    </dgm:pt>
    <dgm:pt modelId="{20623B11-45ED-471B-9931-8579C20E71AD}" type="sibTrans" cxnId="{D427B8A1-665D-489A-96A6-E85FA200C8F3}">
      <dgm:prSet/>
      <dgm:spPr/>
      <dgm:t>
        <a:bodyPr/>
        <a:lstStyle/>
        <a:p>
          <a:endParaRPr lang="fr-FR"/>
        </a:p>
      </dgm:t>
    </dgm:pt>
    <dgm:pt modelId="{3F6A23D4-AB90-41E8-8EDB-BA200A8F442D}" type="pres">
      <dgm:prSet presAssocID="{D3EE6E45-E411-41B2-A38A-5AABFF5FADE6}" presName="Name0" presStyleCnt="0">
        <dgm:presLayoutVars>
          <dgm:chPref val="3"/>
          <dgm:dir/>
          <dgm:animLvl val="lvl"/>
          <dgm:resizeHandles/>
        </dgm:presLayoutVars>
      </dgm:prSet>
      <dgm:spPr/>
      <dgm:t>
        <a:bodyPr/>
        <a:lstStyle/>
        <a:p>
          <a:endParaRPr lang="fr-FR"/>
        </a:p>
      </dgm:t>
    </dgm:pt>
    <dgm:pt modelId="{97A954D0-9A3B-423A-9344-A5A16B77FFED}" type="pres">
      <dgm:prSet presAssocID="{7A969AEE-863A-46AA-90D0-A6FC03AAB32E}" presName="horFlow" presStyleCnt="0"/>
      <dgm:spPr/>
    </dgm:pt>
    <dgm:pt modelId="{7C6529D8-97B5-4AAB-B180-899D49A625D0}" type="pres">
      <dgm:prSet presAssocID="{7A969AEE-863A-46AA-90D0-A6FC03AAB32E}" presName="bigChev" presStyleLbl="node1" presStyleIdx="0" presStyleCnt="1" custAng="0" custScaleY="109164" custLinFactNeighborX="126" custLinFactNeighborY="-6772"/>
      <dgm:spPr/>
      <dgm:t>
        <a:bodyPr/>
        <a:lstStyle/>
        <a:p>
          <a:endParaRPr lang="fr-FR"/>
        </a:p>
      </dgm:t>
    </dgm:pt>
  </dgm:ptLst>
  <dgm:cxnLst>
    <dgm:cxn modelId="{D427B8A1-665D-489A-96A6-E85FA200C8F3}" srcId="{D3EE6E45-E411-41B2-A38A-5AABFF5FADE6}" destId="{7A969AEE-863A-46AA-90D0-A6FC03AAB32E}" srcOrd="0" destOrd="0" parTransId="{20FCA6D4-2129-4273-B2A8-6F2116CA741D}" sibTransId="{20623B11-45ED-471B-9931-8579C20E71AD}"/>
    <dgm:cxn modelId="{5A92771C-4C10-41AE-B935-F80BFD778104}" type="presOf" srcId="{7A969AEE-863A-46AA-90D0-A6FC03AAB32E}" destId="{7C6529D8-97B5-4AAB-B180-899D49A625D0}" srcOrd="0" destOrd="0" presId="urn:microsoft.com/office/officeart/2005/8/layout/lProcess3"/>
    <dgm:cxn modelId="{C960E417-FA3D-4347-8DD9-84160FED808A}" type="presOf" srcId="{D3EE6E45-E411-41B2-A38A-5AABFF5FADE6}" destId="{3F6A23D4-AB90-41E8-8EDB-BA200A8F442D}" srcOrd="0" destOrd="0" presId="urn:microsoft.com/office/officeart/2005/8/layout/lProcess3"/>
    <dgm:cxn modelId="{CCEEA50F-7EF8-4D46-A532-FC638ACAE869}" type="presParOf" srcId="{3F6A23D4-AB90-41E8-8EDB-BA200A8F442D}" destId="{97A954D0-9A3B-423A-9344-A5A16B77FFED}" srcOrd="0" destOrd="0" presId="urn:microsoft.com/office/officeart/2005/8/layout/lProcess3"/>
    <dgm:cxn modelId="{26C899F8-B3FA-4D7A-8E0F-2D97218F2841}" type="presParOf" srcId="{97A954D0-9A3B-423A-9344-A5A16B77FFED}" destId="{7C6529D8-97B5-4AAB-B180-899D49A625D0}"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6529D8-97B5-4AAB-B180-899D49A625D0}">
      <dsp:nvSpPr>
        <dsp:cNvPr id="0" name=""/>
        <dsp:cNvSpPr/>
      </dsp:nvSpPr>
      <dsp:spPr>
        <a:xfrm>
          <a:off x="0" y="648068"/>
          <a:ext cx="8229600" cy="3593504"/>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fr-FR" sz="1300" kern="1200" dirty="0" smtClean="0"/>
            <a:t>Le Pays de Nevers Sud-Nivernais est doté d’un patrimoine naturel riche et varié symbolisé par trois régions Naturelles, les Vallées de la Loire, de l’Allier et de la Sologne Bourbonnaise. Bocages, prairies, forêts remarquables (le </a:t>
          </a:r>
          <a:r>
            <a:rPr lang="fr-FR" sz="1300" kern="1200" dirty="0" err="1" smtClean="0"/>
            <a:t>Perray</a:t>
          </a:r>
          <a:r>
            <a:rPr lang="fr-FR" sz="1300" kern="1200" dirty="0" smtClean="0"/>
            <a:t>, les </a:t>
          </a:r>
          <a:r>
            <a:rPr lang="fr-FR" sz="1300" kern="1200" dirty="0" err="1" smtClean="0"/>
            <a:t>Bertranges</a:t>
          </a:r>
          <a:r>
            <a:rPr lang="fr-FR" sz="1300" kern="1200" dirty="0" smtClean="0"/>
            <a:t>, les </a:t>
          </a:r>
          <a:r>
            <a:rPr lang="fr-FR" sz="1300" kern="1200" dirty="0" err="1" smtClean="0"/>
            <a:t>Amognes</a:t>
          </a:r>
          <a:r>
            <a:rPr lang="fr-FR" sz="1300" kern="1200" dirty="0" smtClean="0"/>
            <a:t>), vignoble, faune sauvage, oiseaux migrateurs, canal latéral à la Loire, canal du Nivernais, une multitude de ruisseaux et cours d’eau justifiant la présence de nombreux étangs, illustrent ce paysage du Sud-Nivernais situé entre la Loire majestueuse et l’Allier sauvage concernés par des périmètres définis en ZNIEFF Val d’Allier et Val de Loire. Cette richesse naturelle se caractérise par l’existence de sites classés Espaces Naturels Sensibles par le Département tels que le Bec d’Allier labellisé site Panda par WWF, le domaine de la </a:t>
          </a:r>
          <a:r>
            <a:rPr lang="fr-FR" sz="1300" kern="1200" dirty="0" err="1" smtClean="0"/>
            <a:t>Beue</a:t>
          </a:r>
          <a:r>
            <a:rPr lang="fr-FR" sz="1300" kern="1200" dirty="0" smtClean="0"/>
            <a:t> à Varennes </a:t>
          </a:r>
          <a:r>
            <a:rPr lang="fr-FR" sz="1300" kern="1200" dirty="0" err="1" smtClean="0"/>
            <a:t>Vauzelles</a:t>
          </a:r>
          <a:r>
            <a:rPr lang="fr-FR" sz="1300" kern="1200" dirty="0" smtClean="0"/>
            <a:t>, le sentier de la Petite Cigale à </a:t>
          </a:r>
          <a:r>
            <a:rPr lang="fr-FR" sz="1300" kern="1200" dirty="0" err="1" smtClean="0"/>
            <a:t>Parigny</a:t>
          </a:r>
          <a:r>
            <a:rPr lang="fr-FR" sz="1300" kern="1200" dirty="0" smtClean="0"/>
            <a:t>-les Vaux et par des périmètres inscrits par le Conservatoire des sites naturels de Bourgogne à </a:t>
          </a:r>
          <a:r>
            <a:rPr lang="fr-FR" sz="1300" kern="1200" dirty="0" err="1" smtClean="0"/>
            <a:t>Lamenay</a:t>
          </a:r>
          <a:r>
            <a:rPr lang="fr-FR" sz="1300" kern="1200" dirty="0" smtClean="0"/>
            <a:t>-sur-Loire, Decize et </a:t>
          </a:r>
          <a:r>
            <a:rPr lang="fr-FR" sz="1300" kern="1200" dirty="0" err="1" smtClean="0"/>
            <a:t>Sougy</a:t>
          </a:r>
          <a:r>
            <a:rPr lang="fr-FR" sz="1300" kern="1200" dirty="0" smtClean="0"/>
            <a:t>-sur-Loire. Un projet de Parc Naturel s’étendant de </a:t>
          </a:r>
          <a:r>
            <a:rPr lang="fr-FR" sz="1300" kern="1200" dirty="0" err="1" smtClean="0"/>
            <a:t>Cosne</a:t>
          </a:r>
          <a:r>
            <a:rPr lang="fr-FR" sz="1300" kern="1200" dirty="0" smtClean="0"/>
            <a:t> sur Loire au Bec d’Allier est en cours de formalisation. »</a:t>
          </a:r>
          <a:endParaRPr lang="fr-FR" sz="1300" kern="1200" dirty="0"/>
        </a:p>
      </dsp:txBody>
      <dsp:txXfrm>
        <a:off x="0" y="648068"/>
        <a:ext cx="8229600" cy="35935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r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extLst/>
          </a:lstStyle>
          <a:p>
            <a:fld id="{871872FB-9F0F-4A09-B780-9416596CA2D5}" type="datetimeFigureOut">
              <a:rPr lang="fr-FR" smtClean="0"/>
              <a:pPr/>
              <a:t>26/02/2013</a:t>
            </a:fld>
            <a:endParaRPr lang="fr-FR"/>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0A2B705-00FC-4FD7-9EE0-709890302897}" type="slidenum">
              <a:rPr lang="fr-FR" smtClean="0"/>
              <a:pPr/>
              <a:t>‹N°›</a:t>
            </a:fld>
            <a:endParaRPr lang="fr-FR"/>
          </a:p>
        </p:txBody>
      </p:sp>
      <p:sp>
        <p:nvSpPr>
          <p:cNvPr id="12" name="Espace réservé du pied de page 11"/>
          <p:cNvSpPr>
            <a:spLocks noGrp="1"/>
          </p:cNvSpPr>
          <p:nvPr>
            <p:ph type="ftr" sz="quarter" idx="12"/>
          </p:nvPr>
        </p:nvSpPr>
        <p:spPr>
          <a:xfrm>
            <a:off x="1600200" y="6509004"/>
            <a:ext cx="3907464" cy="274320"/>
          </a:xfrm>
        </p:spPr>
        <p:txBody>
          <a:bodyPr vert="horz" rtlCol="0"/>
          <a:lstStyle>
            <a:extLst/>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71872FB-9F0F-4A09-B780-9416596CA2D5}" type="datetimeFigureOut">
              <a:rPr lang="fr-FR" smtClean="0"/>
              <a:pPr/>
              <a:t>26/02/2013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0A2B705-00FC-4FD7-9EE0-70989030289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71872FB-9F0F-4A09-B780-9416596CA2D5}" type="datetimeFigureOut">
              <a:rPr lang="fr-FR" smtClean="0"/>
              <a:pPr/>
              <a:t>26/02/2013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0A2B705-00FC-4FD7-9EE0-70989030289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71872FB-9F0F-4A09-B780-9416596CA2D5}" type="datetimeFigureOut">
              <a:rPr lang="fr-FR" smtClean="0"/>
              <a:pPr/>
              <a:t>26/02/2013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0A2B705-00FC-4FD7-9EE0-70989030289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extLst/>
          </a:lstStyle>
          <a:p>
            <a:fld id="{871872FB-9F0F-4A09-B780-9416596CA2D5}" type="datetimeFigureOut">
              <a:rPr lang="fr-FR" smtClean="0"/>
              <a:pPr/>
              <a:t>26/02/2013</a:t>
            </a:fld>
            <a:endParaRPr lang="fr-FR"/>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0A2B705-00FC-4FD7-9EE0-709890302897}" type="slidenum">
              <a:rPr lang="fr-FR" smtClean="0"/>
              <a:pPr/>
              <a:t>‹N°›</a:t>
            </a:fld>
            <a:endParaRPr lang="fr-FR"/>
          </a:p>
        </p:txBody>
      </p:sp>
      <p:sp>
        <p:nvSpPr>
          <p:cNvPr id="10" name="Espace réservé du pied de page 9"/>
          <p:cNvSpPr>
            <a:spLocks noGrp="1"/>
          </p:cNvSpPr>
          <p:nvPr>
            <p:ph type="ftr" sz="quarter" idx="12"/>
          </p:nvPr>
        </p:nvSpPr>
        <p:spPr>
          <a:xfrm>
            <a:off x="1600200" y="6513670"/>
            <a:ext cx="3907464" cy="274320"/>
          </a:xfrm>
        </p:spPr>
        <p:txBody>
          <a:bodyPr vert="horz" rtlCol="0"/>
          <a:lstStyle>
            <a:extLst/>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71872FB-9F0F-4A09-B780-9416596CA2D5}" type="datetimeFigureOut">
              <a:rPr lang="fr-FR" smtClean="0"/>
              <a:pPr/>
              <a:t>26/02/2013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a:xfrm>
            <a:off x="8641080" y="6514568"/>
            <a:ext cx="464288" cy="274320"/>
          </a:xfrm>
        </p:spPr>
        <p:txBody>
          <a:bodyPr/>
          <a:lstStyle>
            <a:extLst/>
          </a:lstStyle>
          <a:p>
            <a:fld id="{E0A2B705-00FC-4FD7-9EE0-709890302897}" type="slidenum">
              <a:rPr lang="fr-FR" smtClean="0"/>
              <a:pPr/>
              <a:t>‹N°›</a:t>
            </a:fld>
            <a:endParaRPr lang="fr-F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71872FB-9F0F-4A09-B780-9416596CA2D5}" type="datetimeFigureOut">
              <a:rPr lang="fr-FR" smtClean="0"/>
              <a:pPr/>
              <a:t>26/02/2013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a:xfrm>
            <a:off x="8641080" y="6514568"/>
            <a:ext cx="464288" cy="274320"/>
          </a:xfrm>
        </p:spPr>
        <p:txBody>
          <a:bodyPr/>
          <a:lstStyle>
            <a:extLst/>
          </a:lstStyle>
          <a:p>
            <a:fld id="{E0A2B705-00FC-4FD7-9EE0-70989030289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871872FB-9F0F-4A09-B780-9416596CA2D5}" type="datetimeFigureOut">
              <a:rPr lang="fr-FR" smtClean="0"/>
              <a:pPr/>
              <a:t>26/02/2013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E0A2B705-00FC-4FD7-9EE0-709890302897}" type="slidenum">
              <a:rPr lang="fr-FR" smtClean="0"/>
              <a:pPr/>
              <a:t>‹N°›</a:t>
            </a:fld>
            <a:endParaRPr lang="fr-F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871872FB-9F0F-4A09-B780-9416596CA2D5}" type="datetimeFigureOut">
              <a:rPr lang="fr-FR" smtClean="0"/>
              <a:pPr/>
              <a:t>26/02/2013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E0A2B705-00FC-4FD7-9EE0-70989030289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extLst/>
          </a:lstStyle>
          <a:p>
            <a:fld id="{871872FB-9F0F-4A09-B780-9416596CA2D5}" type="datetimeFigureOut">
              <a:rPr lang="fr-FR" smtClean="0"/>
              <a:pPr/>
              <a:t>26/02/2013</a:t>
            </a:fld>
            <a:endParaRPr lang="fr-FR"/>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0A2B705-00FC-4FD7-9EE0-709890302897}" type="slidenum">
              <a:rPr lang="fr-FR" smtClean="0"/>
              <a:pPr/>
              <a:t>‹N°›</a:t>
            </a:fld>
            <a:endParaRPr lang="fr-FR"/>
          </a:p>
        </p:txBody>
      </p:sp>
      <p:sp>
        <p:nvSpPr>
          <p:cNvPr id="11" name="Espace réservé du pied de page 10"/>
          <p:cNvSpPr>
            <a:spLocks noGrp="1"/>
          </p:cNvSpPr>
          <p:nvPr>
            <p:ph type="ftr" sz="quarter" idx="12"/>
          </p:nvPr>
        </p:nvSpPr>
        <p:spPr>
          <a:xfrm>
            <a:off x="1600200" y="6513670"/>
            <a:ext cx="3907464" cy="274320"/>
          </a:xfrm>
        </p:spPr>
        <p:txBody>
          <a:bodyPr vert="horz" rtlCol="0"/>
          <a:lstStyle>
            <a:extLst/>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extLst/>
          </a:lstStyle>
          <a:p>
            <a:fld id="{871872FB-9F0F-4A09-B780-9416596CA2D5}" type="datetimeFigureOut">
              <a:rPr lang="fr-FR" smtClean="0"/>
              <a:pPr/>
              <a:t>26/02/2013</a:t>
            </a:fld>
            <a:endParaRPr lang="fr-FR"/>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0A2B705-00FC-4FD7-9EE0-709890302897}" type="slidenum">
              <a:rPr lang="fr-FR" smtClean="0"/>
              <a:pPr/>
              <a:t>‹N°›</a:t>
            </a:fld>
            <a:endParaRPr lang="fr-FR"/>
          </a:p>
        </p:txBody>
      </p:sp>
      <p:sp>
        <p:nvSpPr>
          <p:cNvPr id="10" name="Espace réservé du pied de page 9"/>
          <p:cNvSpPr>
            <a:spLocks noGrp="1"/>
          </p:cNvSpPr>
          <p:nvPr>
            <p:ph type="ftr" sz="quarter" idx="12"/>
          </p:nvPr>
        </p:nvSpPr>
        <p:spPr>
          <a:xfrm>
            <a:off x="1600200" y="6509004"/>
            <a:ext cx="3907464" cy="274320"/>
          </a:xfrm>
        </p:spPr>
        <p:txBody>
          <a:bodyPr vert="horz" rtlCol="0"/>
          <a:lstStyle>
            <a:extLst/>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r-FR"/>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71872FB-9F0F-4A09-B780-9416596CA2D5}" type="datetimeFigureOut">
              <a:rPr lang="fr-FR" smtClean="0"/>
              <a:pPr/>
              <a:t>26/02/2013</a:t>
            </a:fld>
            <a:endParaRPr lang="fr-FR"/>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0A2B705-00FC-4FD7-9EE0-709890302897}" type="slidenum">
              <a:rPr lang="fr-FR" smtClean="0"/>
              <a:pPr/>
              <a:t>‹N°›</a:t>
            </a:fld>
            <a:endParaRPr lang="fr-FR"/>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youtu.be/-W2eXmz9i5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allier.chambagri.fr/spip.php?article181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vimeo.com/1752099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andcoudray.wordpress.com/2009/03/21/the-wednesday-market-at-sancoins/"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edric-dgpr.developpement-durable.gouv.fr/recherche/document.aspx?documentId=122af8de-84f0-49a5-a459-82cf76603562"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Feuille_binaire_Microsoft_Office_Excel1.xlsb"/><Relationship Id="rId4" Type="http://schemas.openxmlformats.org/officeDocument/2006/relationships/hyperlink" Target="http://basol.ecologie.gouv.fr/fiche.php?page=1&amp;index_sp=18.003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entre.developpement-durable.gouv.fr/IMG/pdf/Rapport-activite-DREALCentre2011_cle75e715.pdf" TargetMode="External"/><Relationship Id="rId2" Type="http://schemas.openxmlformats.org/officeDocument/2006/relationships/hyperlink" Target="http://www.lemonde.fr/planete/article/2013/02/02/les-zones-humides-un-patrimoine-universel-en-peril_1826205_3244.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youtube.com/watch?v=fQl4iLM4a3Q" TargetMode="Externa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assemblee-nationale.fr/13/pdf/rap-info/i331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eveloppement-durable.gouv.fr/IMG/pdf/parc_val_dallier_nord.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hyperlink" Target="http://www.paysloirevaldaubois.com/page.php?RID=1&amp;ID=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G_0272.JPG"/>
          <p:cNvPicPr>
            <a:picLocks noChangeAspect="1"/>
          </p:cNvPicPr>
          <p:nvPr/>
        </p:nvPicPr>
        <p:blipFill>
          <a:blip r:embed="rId2" cstate="print"/>
          <a:stretch>
            <a:fillRect/>
          </a:stretch>
        </p:blipFill>
        <p:spPr>
          <a:xfrm>
            <a:off x="0" y="0"/>
            <a:ext cx="2680515" cy="2002113"/>
          </a:xfrm>
          <a:prstGeom prst="rect">
            <a:avLst/>
          </a:prstGeom>
        </p:spPr>
      </p:pic>
      <p:pic>
        <p:nvPicPr>
          <p:cNvPr id="5" name="Image 4" descr="bec allier.jpg"/>
          <p:cNvPicPr>
            <a:picLocks noChangeAspect="1"/>
          </p:cNvPicPr>
          <p:nvPr/>
        </p:nvPicPr>
        <p:blipFill>
          <a:blip r:embed="rId3" cstate="print"/>
          <a:stretch>
            <a:fillRect/>
          </a:stretch>
        </p:blipFill>
        <p:spPr>
          <a:xfrm>
            <a:off x="2627784" y="0"/>
            <a:ext cx="6516216" cy="6858000"/>
          </a:xfrm>
          <a:prstGeom prst="rect">
            <a:avLst/>
          </a:prstGeom>
        </p:spPr>
      </p:pic>
      <p:sp>
        <p:nvSpPr>
          <p:cNvPr id="2" name="Titre 1"/>
          <p:cNvSpPr>
            <a:spLocks noGrp="1"/>
          </p:cNvSpPr>
          <p:nvPr>
            <p:ph type="ctrTitle"/>
          </p:nvPr>
        </p:nvSpPr>
        <p:spPr>
          <a:xfrm>
            <a:off x="1371600" y="2132856"/>
            <a:ext cx="7772400" cy="1470025"/>
          </a:xfrm>
        </p:spPr>
        <p:txBody>
          <a:bodyPr>
            <a:normAutofit fontScale="90000"/>
          </a:bodyPr>
          <a:lstStyle/>
          <a:p>
            <a:r>
              <a:rPr lang="fr-FR" b="1" dirty="0" smtClean="0">
                <a:solidFill>
                  <a:srgbClr val="002060"/>
                </a:solidFill>
              </a:rPr>
              <a:t>ZONES HUMIDES </a:t>
            </a:r>
            <a:br>
              <a:rPr lang="fr-FR" b="1" dirty="0" smtClean="0">
                <a:solidFill>
                  <a:srgbClr val="002060"/>
                </a:solidFill>
              </a:rPr>
            </a:br>
            <a:r>
              <a:rPr lang="fr-FR" b="1" dirty="0" smtClean="0">
                <a:solidFill>
                  <a:srgbClr val="002060"/>
                </a:solidFill>
              </a:rPr>
              <a:t>PARC NATUREL ?</a:t>
            </a:r>
            <a:endParaRPr lang="fr-FR" b="1" dirty="0">
              <a:solidFill>
                <a:srgbClr val="002060"/>
              </a:solidFill>
            </a:endParaRPr>
          </a:p>
        </p:txBody>
      </p:sp>
      <p:sp>
        <p:nvSpPr>
          <p:cNvPr id="3" name="Sous-titre 2"/>
          <p:cNvSpPr>
            <a:spLocks noGrp="1"/>
          </p:cNvSpPr>
          <p:nvPr>
            <p:ph type="subTitle" idx="1"/>
          </p:nvPr>
        </p:nvSpPr>
        <p:spPr>
          <a:xfrm>
            <a:off x="2743200" y="5877272"/>
            <a:ext cx="6400800" cy="980728"/>
          </a:xfrm>
        </p:spPr>
        <p:txBody>
          <a:bodyPr/>
          <a:lstStyle/>
          <a:p>
            <a:r>
              <a:rPr lang="fr-FR" b="1" dirty="0" smtClean="0">
                <a:solidFill>
                  <a:srgbClr val="002060"/>
                </a:solidFill>
              </a:rPr>
              <a:t>JP </a:t>
            </a:r>
            <a:r>
              <a:rPr lang="fr-FR" b="1" dirty="0" err="1" smtClean="0">
                <a:solidFill>
                  <a:srgbClr val="002060"/>
                </a:solidFill>
              </a:rPr>
              <a:t>Tafani</a:t>
            </a:r>
            <a:r>
              <a:rPr lang="fr-FR" b="1" dirty="0" smtClean="0">
                <a:solidFill>
                  <a:srgbClr val="002060"/>
                </a:solidFill>
              </a:rPr>
              <a:t> </a:t>
            </a:r>
            <a:r>
              <a:rPr lang="fr-FR" b="1" dirty="0" err="1" smtClean="0">
                <a:solidFill>
                  <a:srgbClr val="002060"/>
                </a:solidFill>
              </a:rPr>
              <a:t>Fev</a:t>
            </a:r>
            <a:r>
              <a:rPr lang="fr-FR" b="1" dirty="0" smtClean="0">
                <a:solidFill>
                  <a:srgbClr val="002060"/>
                </a:solidFill>
              </a:rPr>
              <a:t> 2013</a:t>
            </a:r>
            <a:endParaRPr lang="fr-FR" b="1" dirty="0">
              <a:solidFill>
                <a:srgbClr val="002060"/>
              </a:solidFill>
            </a:endParaRPr>
          </a:p>
        </p:txBody>
      </p:sp>
      <p:pic>
        <p:nvPicPr>
          <p:cNvPr id="7" name="Image 6" descr="Libelluleweb.gif"/>
          <p:cNvPicPr>
            <a:picLocks noChangeAspect="1"/>
          </p:cNvPicPr>
          <p:nvPr/>
        </p:nvPicPr>
        <p:blipFill>
          <a:blip r:embed="rId4" cstate="print"/>
          <a:stretch>
            <a:fillRect/>
          </a:stretch>
        </p:blipFill>
        <p:spPr>
          <a:xfrm>
            <a:off x="251520" y="2924944"/>
            <a:ext cx="2232642" cy="1004689"/>
          </a:xfrm>
          <a:prstGeom prst="rect">
            <a:avLst/>
          </a:prstGeom>
        </p:spPr>
      </p:pic>
      <p:pic>
        <p:nvPicPr>
          <p:cNvPr id="8" name="Image 7" descr="Vol Heron Marey1.jpg"/>
          <p:cNvPicPr>
            <a:picLocks noChangeAspect="1"/>
          </p:cNvPicPr>
          <p:nvPr/>
        </p:nvPicPr>
        <p:blipFill>
          <a:blip r:embed="rId5" cstate="print"/>
          <a:stretch>
            <a:fillRect/>
          </a:stretch>
        </p:blipFill>
        <p:spPr>
          <a:xfrm>
            <a:off x="0" y="4869160"/>
            <a:ext cx="5292080" cy="19888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46237"/>
            <a:ext cx="8229600" cy="3798987"/>
          </a:xfrm>
        </p:spPr>
        <p:txBody>
          <a:bodyPr/>
          <a:lstStyle/>
          <a:p>
            <a:r>
              <a:rPr lang="fr-FR" dirty="0" smtClean="0"/>
              <a:t>Espèces rares (liste rouge)</a:t>
            </a:r>
          </a:p>
          <a:p>
            <a:r>
              <a:rPr lang="fr-FR" dirty="0" smtClean="0"/>
              <a:t>Equilibre naturel: présence prédateurs</a:t>
            </a:r>
          </a:p>
          <a:p>
            <a:r>
              <a:rPr lang="fr-FR" dirty="0" smtClean="0"/>
              <a:t>Gestion cynégétique à améliorer</a:t>
            </a:r>
          </a:p>
          <a:p>
            <a:r>
              <a:rPr lang="fr-FR" dirty="0" smtClean="0"/>
              <a:t>Visibilité à améliorer</a:t>
            </a:r>
            <a:endParaRPr lang="fr-FR" dirty="0"/>
          </a:p>
        </p:txBody>
      </p:sp>
      <p:pic>
        <p:nvPicPr>
          <p:cNvPr id="28674" name="Picture 2" descr="http://www.lejardindelasalamandre.fr/photos/m/cistude_612_m.jpg"/>
          <p:cNvPicPr>
            <a:picLocks noChangeAspect="1" noChangeArrowheads="1"/>
          </p:cNvPicPr>
          <p:nvPr/>
        </p:nvPicPr>
        <p:blipFill>
          <a:blip r:embed="rId2" cstate="print"/>
          <a:srcRect/>
          <a:stretch>
            <a:fillRect/>
          </a:stretch>
        </p:blipFill>
        <p:spPr bwMode="auto">
          <a:xfrm>
            <a:off x="323528" y="3861048"/>
            <a:ext cx="3168352" cy="2112235"/>
          </a:xfrm>
          <a:prstGeom prst="rect">
            <a:avLst/>
          </a:prstGeom>
          <a:noFill/>
        </p:spPr>
      </p:pic>
      <p:pic>
        <p:nvPicPr>
          <p:cNvPr id="28676" name="Picture 4" descr="http://www.linternaute.com/nature-animaux/animaux-sauvages/photo/la-beaute-de-la-vie-sauvage-en-40-photos/image/balbuzard-pecheur-son-poisson-344154.jpg"/>
          <p:cNvPicPr>
            <a:picLocks noChangeAspect="1" noChangeArrowheads="1"/>
          </p:cNvPicPr>
          <p:nvPr/>
        </p:nvPicPr>
        <p:blipFill>
          <a:blip r:embed="rId3" cstate="print"/>
          <a:srcRect/>
          <a:stretch>
            <a:fillRect/>
          </a:stretch>
        </p:blipFill>
        <p:spPr bwMode="auto">
          <a:xfrm>
            <a:off x="5796136" y="3933056"/>
            <a:ext cx="2983260" cy="1988841"/>
          </a:xfrm>
          <a:prstGeom prst="rect">
            <a:avLst/>
          </a:prstGeom>
          <a:noFill/>
        </p:spPr>
      </p:pic>
      <p:sp>
        <p:nvSpPr>
          <p:cNvPr id="6" name="ZoneTexte 5"/>
          <p:cNvSpPr txBox="1"/>
          <p:nvPr/>
        </p:nvSpPr>
        <p:spPr>
          <a:xfrm>
            <a:off x="3635896" y="4365104"/>
            <a:ext cx="2016224" cy="1477328"/>
          </a:xfrm>
          <a:prstGeom prst="rect">
            <a:avLst/>
          </a:prstGeom>
          <a:noFill/>
        </p:spPr>
        <p:txBody>
          <a:bodyPr wrap="square" rtlCol="0">
            <a:spAutoFit/>
          </a:bodyPr>
          <a:lstStyle/>
          <a:p>
            <a:r>
              <a:rPr lang="fr-FR" dirty="0" smtClean="0"/>
              <a:t>	Cistude</a:t>
            </a:r>
          </a:p>
          <a:p>
            <a:endParaRPr lang="fr-FR" dirty="0" smtClean="0"/>
          </a:p>
          <a:p>
            <a:r>
              <a:rPr lang="fr-FR" dirty="0" smtClean="0"/>
              <a:t>Balbuzard</a:t>
            </a:r>
          </a:p>
          <a:p>
            <a:endParaRPr lang="fr-FR" dirty="0" smtClean="0"/>
          </a:p>
          <a:p>
            <a:r>
              <a:rPr lang="fr-FR" dirty="0" err="1" smtClean="0">
                <a:hlinkClick r:id="rId4"/>
              </a:rPr>
              <a:t>Natrix</a:t>
            </a:r>
            <a:r>
              <a:rPr lang="fr-FR" dirty="0" smtClean="0">
                <a:hlinkClick r:id="rId4"/>
              </a:rPr>
              <a:t> </a:t>
            </a:r>
            <a:r>
              <a:rPr lang="fr-FR" dirty="0" err="1" smtClean="0">
                <a:hlinkClick r:id="rId4"/>
              </a:rPr>
              <a:t>maura</a:t>
            </a:r>
            <a:endParaRPr lang="fr-FR" dirty="0"/>
          </a:p>
        </p:txBody>
      </p:sp>
      <p:sp>
        <p:nvSpPr>
          <p:cNvPr id="7" name="Flèche droite rayée 6"/>
          <p:cNvSpPr/>
          <p:nvPr/>
        </p:nvSpPr>
        <p:spPr>
          <a:xfrm>
            <a:off x="4932040" y="4869160"/>
            <a:ext cx="720080" cy="4126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gauche 7"/>
          <p:cNvSpPr/>
          <p:nvPr/>
        </p:nvSpPr>
        <p:spPr>
          <a:xfrm>
            <a:off x="3563888" y="4365104"/>
            <a:ext cx="834392" cy="412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p:txBody>
          <a:bodyPr/>
          <a:lstStyle/>
          <a:p>
            <a:r>
              <a:rPr lang="fr-FR" dirty="0" smtClean="0"/>
              <a:t>Une faune exceptionnelle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(beau) début</a:t>
            </a:r>
            <a:endParaRPr lang="fr-FR" dirty="0"/>
          </a:p>
        </p:txBody>
      </p:sp>
      <p:sp>
        <p:nvSpPr>
          <p:cNvPr id="3" name="Espace réservé du contenu 2"/>
          <p:cNvSpPr>
            <a:spLocks noGrp="1"/>
          </p:cNvSpPr>
          <p:nvPr>
            <p:ph idx="1"/>
          </p:nvPr>
        </p:nvSpPr>
        <p:spPr>
          <a:xfrm>
            <a:off x="251520" y="1988840"/>
            <a:ext cx="8183880" cy="4032448"/>
          </a:xfrm>
        </p:spPr>
        <p:txBody>
          <a:bodyPr>
            <a:normAutofit fontScale="92500" lnSpcReduction="10000"/>
          </a:bodyPr>
          <a:lstStyle/>
          <a:p>
            <a:r>
              <a:rPr lang="fr-FR" dirty="0" smtClean="0"/>
              <a:t>Patrimoine historique</a:t>
            </a:r>
          </a:p>
          <a:p>
            <a:r>
              <a:rPr lang="fr-FR" dirty="0" smtClean="0"/>
              <a:t>Patrimoine naturel</a:t>
            </a:r>
          </a:p>
          <a:p>
            <a:r>
              <a:rPr lang="fr-FR" dirty="0" smtClean="0"/>
              <a:t>Patrimoine culturel</a:t>
            </a:r>
          </a:p>
          <a:p>
            <a:endParaRPr lang="fr-FR" dirty="0"/>
          </a:p>
          <a:p>
            <a:r>
              <a:rPr lang="fr-FR" dirty="0" smtClean="0"/>
              <a:t>Un réseau ou des réseaux ?</a:t>
            </a:r>
          </a:p>
          <a:p>
            <a:pPr lvl="1">
              <a:buNone/>
            </a:pPr>
            <a:endParaRPr lang="fr-FR" dirty="0" smtClean="0">
              <a:hlinkClick r:id="rId2"/>
            </a:endParaRPr>
          </a:p>
          <a:p>
            <a:pPr lvl="1">
              <a:buNone/>
            </a:pPr>
            <a:endParaRPr lang="fr-FR" dirty="0" smtClean="0">
              <a:hlinkClick r:id="rId2"/>
            </a:endParaRPr>
          </a:p>
          <a:p>
            <a:pPr lvl="1">
              <a:buNone/>
            </a:pPr>
            <a:r>
              <a:rPr lang="fr-FR" dirty="0" smtClean="0">
                <a:hlinkClick r:id="rId2"/>
              </a:rPr>
              <a:t>Opposés,</a:t>
            </a:r>
          </a:p>
          <a:p>
            <a:pPr lvl="1">
              <a:buNone/>
            </a:pPr>
            <a:r>
              <a:rPr lang="fr-FR" dirty="0" smtClean="0">
                <a:hlinkClick r:id="rId2"/>
              </a:rPr>
              <a:t> les Ecologistes et les Paysans</a:t>
            </a:r>
            <a:r>
              <a:rPr lang="fr-FR" dirty="0" smtClean="0"/>
              <a:t> ?</a:t>
            </a:r>
            <a:endParaRPr lang="fr-FR" dirty="0"/>
          </a:p>
        </p:txBody>
      </p:sp>
      <p:pic>
        <p:nvPicPr>
          <p:cNvPr id="5" name="Image 4" descr="2guepiers.jpg"/>
          <p:cNvPicPr>
            <a:picLocks noChangeAspect="1"/>
          </p:cNvPicPr>
          <p:nvPr/>
        </p:nvPicPr>
        <p:blipFill>
          <a:blip r:embed="rId3" cstate="print"/>
          <a:stretch>
            <a:fillRect/>
          </a:stretch>
        </p:blipFill>
        <p:spPr>
          <a:xfrm>
            <a:off x="5508104" y="4288656"/>
            <a:ext cx="3424022" cy="25693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agonne.jpg"/>
          <p:cNvPicPr>
            <a:picLocks noChangeAspect="1"/>
          </p:cNvPicPr>
          <p:nvPr/>
        </p:nvPicPr>
        <p:blipFill>
          <a:blip r:embed="rId2" cstate="print"/>
          <a:stretch>
            <a:fillRect/>
          </a:stretch>
        </p:blipFill>
        <p:spPr>
          <a:xfrm>
            <a:off x="467544" y="476672"/>
            <a:ext cx="8280920" cy="5472608"/>
          </a:xfrm>
          <a:prstGeom prst="rect">
            <a:avLst/>
          </a:prstGeom>
        </p:spPr>
      </p:pic>
      <p:sp>
        <p:nvSpPr>
          <p:cNvPr id="2" name="Titre 1"/>
          <p:cNvSpPr>
            <a:spLocks noGrp="1"/>
          </p:cNvSpPr>
          <p:nvPr>
            <p:ph type="title"/>
          </p:nvPr>
        </p:nvSpPr>
        <p:spPr/>
        <p:txBody>
          <a:bodyPr/>
          <a:lstStyle/>
          <a:p>
            <a:r>
              <a:rPr lang="fr-FR" dirty="0" smtClean="0"/>
              <a:t>Un (beau) début</a:t>
            </a:r>
            <a:endParaRPr lang="fr-FR" dirty="0"/>
          </a:p>
        </p:txBody>
      </p:sp>
      <p:sp>
        <p:nvSpPr>
          <p:cNvPr id="3" name="Espace réservé du contenu 2"/>
          <p:cNvSpPr>
            <a:spLocks noGrp="1"/>
          </p:cNvSpPr>
          <p:nvPr>
            <p:ph idx="1"/>
          </p:nvPr>
        </p:nvSpPr>
        <p:spPr>
          <a:xfrm>
            <a:off x="502920" y="530352"/>
            <a:ext cx="8183880" cy="5202904"/>
          </a:xfrm>
        </p:spPr>
        <p:txBody>
          <a:bodyPr>
            <a:normAutofit fontScale="70000" lnSpcReduction="20000"/>
          </a:bodyPr>
          <a:lstStyle/>
          <a:p>
            <a:pPr algn="ctr"/>
            <a:endParaRPr lang="fr-FR" b="1" dirty="0" smtClean="0">
              <a:solidFill>
                <a:srgbClr val="FFFF00"/>
              </a:solidFill>
            </a:endParaRPr>
          </a:p>
          <a:p>
            <a:pPr algn="ctr"/>
            <a:endParaRPr lang="fr-FR" b="1" dirty="0" smtClean="0">
              <a:solidFill>
                <a:srgbClr val="FFFF00"/>
              </a:solidFill>
            </a:endParaRPr>
          </a:p>
          <a:p>
            <a:pPr algn="ctr"/>
            <a:endParaRPr lang="fr-FR" b="1" dirty="0" smtClean="0">
              <a:solidFill>
                <a:srgbClr val="FFFF00"/>
              </a:solidFill>
            </a:endParaRPr>
          </a:p>
          <a:p>
            <a:pPr algn="ctr"/>
            <a:endParaRPr lang="fr-FR" b="1" dirty="0" smtClean="0">
              <a:solidFill>
                <a:srgbClr val="FFFF00"/>
              </a:solidFill>
            </a:endParaRPr>
          </a:p>
          <a:p>
            <a:pPr algn="ctr"/>
            <a:r>
              <a:rPr lang="fr-FR" b="1" dirty="0" smtClean="0">
                <a:solidFill>
                  <a:srgbClr val="FFFF00"/>
                </a:solidFill>
              </a:rPr>
              <a:t>Beaux villages</a:t>
            </a:r>
            <a:r>
              <a:rPr lang="fr-FR" dirty="0" smtClean="0">
                <a:solidFill>
                  <a:srgbClr val="FFFF00"/>
                </a:solidFill>
              </a:rPr>
              <a:t>: </a:t>
            </a:r>
          </a:p>
          <a:p>
            <a:pPr lvl="1" algn="ctr"/>
            <a:r>
              <a:rPr lang="fr-FR" dirty="0" err="1" smtClean="0">
                <a:solidFill>
                  <a:srgbClr val="FFFF00"/>
                </a:solidFill>
              </a:rPr>
              <a:t>Apremont</a:t>
            </a:r>
            <a:r>
              <a:rPr lang="fr-FR" dirty="0" smtClean="0">
                <a:solidFill>
                  <a:srgbClr val="FFFF00"/>
                </a:solidFill>
              </a:rPr>
              <a:t>, </a:t>
            </a:r>
            <a:r>
              <a:rPr lang="fr-FR" dirty="0" err="1" smtClean="0">
                <a:solidFill>
                  <a:srgbClr val="FFFF00"/>
                </a:solidFill>
              </a:rPr>
              <a:t>Sagonne</a:t>
            </a:r>
            <a:r>
              <a:rPr lang="fr-FR" dirty="0" smtClean="0">
                <a:solidFill>
                  <a:srgbClr val="FFFF00"/>
                </a:solidFill>
              </a:rPr>
              <a:t>, </a:t>
            </a:r>
            <a:r>
              <a:rPr lang="fr-FR" dirty="0" err="1" smtClean="0">
                <a:solidFill>
                  <a:srgbClr val="FFFF00"/>
                </a:solidFill>
              </a:rPr>
              <a:t>Neuvy</a:t>
            </a:r>
            <a:r>
              <a:rPr lang="fr-FR" dirty="0" smtClean="0">
                <a:solidFill>
                  <a:srgbClr val="FFFF00"/>
                </a:solidFill>
              </a:rPr>
              <a:t> le B, St Aignan des N…</a:t>
            </a:r>
          </a:p>
          <a:p>
            <a:pPr algn="ctr"/>
            <a:r>
              <a:rPr lang="fr-FR" b="1" dirty="0" smtClean="0">
                <a:solidFill>
                  <a:srgbClr val="FFFF00"/>
                </a:solidFill>
              </a:rPr>
              <a:t>Monuments et sites remarquables</a:t>
            </a:r>
          </a:p>
          <a:p>
            <a:pPr lvl="1" algn="ctr"/>
            <a:r>
              <a:rPr lang="fr-FR" dirty="0" smtClean="0">
                <a:solidFill>
                  <a:srgbClr val="FFFF00"/>
                </a:solidFill>
              </a:rPr>
              <a:t>De la Préhistoire aux romains : </a:t>
            </a:r>
            <a:r>
              <a:rPr lang="fr-FR" dirty="0" err="1" smtClean="0">
                <a:solidFill>
                  <a:srgbClr val="FFFF00"/>
                </a:solidFill>
              </a:rPr>
              <a:t>Culan</a:t>
            </a:r>
            <a:r>
              <a:rPr lang="fr-FR" dirty="0" smtClean="0">
                <a:solidFill>
                  <a:srgbClr val="FFFF00"/>
                </a:solidFill>
              </a:rPr>
              <a:t>, Aqueduc, voies romaines,…</a:t>
            </a:r>
          </a:p>
          <a:p>
            <a:pPr lvl="1" algn="ctr"/>
            <a:r>
              <a:rPr lang="fr-FR" dirty="0" smtClean="0">
                <a:solidFill>
                  <a:srgbClr val="FFFF00"/>
                </a:solidFill>
              </a:rPr>
              <a:t>Histoire de France</a:t>
            </a:r>
          </a:p>
          <a:p>
            <a:pPr lvl="2" algn="ctr"/>
            <a:r>
              <a:rPr lang="fr-FR" dirty="0" smtClean="0">
                <a:solidFill>
                  <a:srgbClr val="FFFF00"/>
                </a:solidFill>
              </a:rPr>
              <a:t>Moyen Age: forteresses et églises romanes</a:t>
            </a:r>
          </a:p>
          <a:p>
            <a:pPr lvl="2" algn="ctr"/>
            <a:r>
              <a:rPr lang="fr-FR" dirty="0" smtClean="0">
                <a:solidFill>
                  <a:srgbClr val="FFFF00"/>
                </a:solidFill>
              </a:rPr>
              <a:t>Frontière: les 3 Duchés et le Royaume de France</a:t>
            </a:r>
          </a:p>
          <a:p>
            <a:pPr lvl="2" algn="ctr"/>
            <a:r>
              <a:rPr lang="fr-FR" dirty="0" smtClean="0">
                <a:solidFill>
                  <a:srgbClr val="FFFF00"/>
                </a:solidFill>
              </a:rPr>
              <a:t>Révolution</a:t>
            </a:r>
          </a:p>
          <a:p>
            <a:pPr algn="ctr"/>
            <a:r>
              <a:rPr lang="fr-FR" b="1" dirty="0" smtClean="0">
                <a:solidFill>
                  <a:srgbClr val="FFFF00"/>
                </a:solidFill>
              </a:rPr>
              <a:t>Ere industrielle</a:t>
            </a:r>
          </a:p>
          <a:p>
            <a:pPr lvl="2" algn="ctr"/>
            <a:r>
              <a:rPr lang="fr-FR" dirty="0" smtClean="0">
                <a:solidFill>
                  <a:srgbClr val="FFFF00"/>
                </a:solidFill>
              </a:rPr>
              <a:t> Filière bois</a:t>
            </a:r>
          </a:p>
          <a:p>
            <a:pPr lvl="2" algn="ctr"/>
            <a:r>
              <a:rPr lang="fr-FR" dirty="0" smtClean="0">
                <a:solidFill>
                  <a:srgbClr val="FFFF00"/>
                </a:solidFill>
              </a:rPr>
              <a:t>Filière sidérurgie</a:t>
            </a:r>
          </a:p>
          <a:p>
            <a:pPr algn="ctr"/>
            <a:r>
              <a:rPr lang="fr-FR" b="1" dirty="0" smtClean="0">
                <a:solidFill>
                  <a:srgbClr val="FFFF00"/>
                </a:solidFill>
              </a:rPr>
              <a:t>Modernité</a:t>
            </a:r>
            <a:r>
              <a:rPr lang="fr-FR" dirty="0" smtClean="0">
                <a:solidFill>
                  <a:srgbClr val="FFFF00"/>
                </a:solidFill>
              </a:rPr>
              <a:t>: </a:t>
            </a:r>
          </a:p>
          <a:p>
            <a:pPr lvl="2" algn="ctr"/>
            <a:r>
              <a:rPr lang="fr-FR" smtClean="0">
                <a:solidFill>
                  <a:srgbClr val="FFFF00"/>
                </a:solidFill>
              </a:rPr>
              <a:t>Eglise Claude </a:t>
            </a:r>
            <a:r>
              <a:rPr lang="fr-FR" dirty="0" smtClean="0">
                <a:solidFill>
                  <a:srgbClr val="FFFF00"/>
                </a:solidFill>
              </a:rPr>
              <a:t>Parent Nevers, Vitraux cathédrale Nevers,…</a:t>
            </a:r>
          </a:p>
          <a:p>
            <a:pPr algn="ctr"/>
            <a:r>
              <a:rPr lang="fr-FR" b="1" dirty="0" smtClean="0">
                <a:solidFill>
                  <a:srgbClr val="FFFF00"/>
                </a:solidFill>
              </a:rPr>
              <a:t>Contemporain</a:t>
            </a:r>
            <a:r>
              <a:rPr lang="fr-FR" dirty="0" smtClean="0">
                <a:solidFill>
                  <a:srgbClr val="FFFF00"/>
                </a:solidFill>
              </a:rPr>
              <a:t>: </a:t>
            </a:r>
          </a:p>
          <a:p>
            <a:pPr lvl="1" algn="ctr"/>
            <a:r>
              <a:rPr lang="fr-FR" dirty="0" smtClean="0">
                <a:solidFill>
                  <a:srgbClr val="FFFF00"/>
                </a:solidFill>
              </a:rPr>
              <a:t>Bourges, Chaumont, </a:t>
            </a:r>
            <a:r>
              <a:rPr lang="fr-FR" dirty="0" err="1" smtClean="0">
                <a:solidFill>
                  <a:srgbClr val="FFFF00"/>
                </a:solidFill>
              </a:rPr>
              <a:t>Drulon</a:t>
            </a:r>
            <a:r>
              <a:rPr lang="fr-FR" dirty="0" smtClean="0">
                <a:solidFill>
                  <a:srgbClr val="FFFF00"/>
                </a:solidFill>
              </a:rPr>
              <a:t>, Jouy, Lignières, Nançay, </a:t>
            </a:r>
            <a:r>
              <a:rPr lang="fr-FR" dirty="0" err="1" smtClean="0">
                <a:solidFill>
                  <a:srgbClr val="FFFF00"/>
                </a:solidFill>
              </a:rPr>
              <a:t>Noirlac</a:t>
            </a:r>
            <a:r>
              <a:rPr lang="fr-FR" dirty="0" smtClean="0">
                <a:solidFill>
                  <a:srgbClr val="FFFF00"/>
                </a:solidFill>
              </a:rPr>
              <a:t> …</a:t>
            </a:r>
          </a:p>
          <a:p>
            <a:pPr algn="ct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actions </a:t>
            </a:r>
            <a:br>
              <a:rPr lang="fr-FR" dirty="0" smtClean="0"/>
            </a:br>
            <a:r>
              <a:rPr lang="fr-FR" dirty="0" smtClean="0"/>
              <a:t>coordonnées ou intégrées</a:t>
            </a:r>
            <a:endParaRPr lang="fr-FR" dirty="0"/>
          </a:p>
        </p:txBody>
      </p:sp>
      <p:sp>
        <p:nvSpPr>
          <p:cNvPr id="3" name="Espace réservé du contenu 2"/>
          <p:cNvSpPr>
            <a:spLocks noGrp="1"/>
          </p:cNvSpPr>
          <p:nvPr>
            <p:ph idx="1"/>
          </p:nvPr>
        </p:nvSpPr>
        <p:spPr/>
        <p:txBody>
          <a:bodyPr/>
          <a:lstStyle/>
          <a:p>
            <a:r>
              <a:rPr lang="fr-FR" dirty="0" smtClean="0"/>
              <a:t>AD2T</a:t>
            </a:r>
          </a:p>
          <a:p>
            <a:r>
              <a:rPr lang="fr-FR" dirty="0" smtClean="0"/>
              <a:t>OTSI</a:t>
            </a:r>
          </a:p>
          <a:p>
            <a:r>
              <a:rPr lang="fr-FR" dirty="0" smtClean="0"/>
              <a:t>Loire à Vélo</a:t>
            </a:r>
          </a:p>
          <a:p>
            <a:r>
              <a:rPr lang="fr-FR" dirty="0" smtClean="0"/>
              <a:t>Parcours de Santé</a:t>
            </a:r>
          </a:p>
          <a:p>
            <a:r>
              <a:rPr lang="fr-FR" dirty="0" smtClean="0"/>
              <a:t>Canal de Berry à vélo</a:t>
            </a:r>
          </a:p>
          <a:p>
            <a:r>
              <a:rPr lang="fr-FR" dirty="0" smtClean="0"/>
              <a:t>Tourisme fluvial:   </a:t>
            </a:r>
            <a:r>
              <a:rPr lang="fr-FR" sz="2800" dirty="0" smtClean="0"/>
              <a:t>Canal Latéral, Nivernais…</a:t>
            </a:r>
            <a:endParaRPr lang="fr-FR" sz="2800" dirty="0"/>
          </a:p>
        </p:txBody>
      </p:sp>
      <p:pic>
        <p:nvPicPr>
          <p:cNvPr id="24578" name="Picture 2" descr="http://static2.dmcdn.net/static/user/826/079/36970628:avatar_large.jpg?20110328120559">
            <a:hlinkClick r:id="rId2"/>
          </p:cNvPr>
          <p:cNvPicPr>
            <a:picLocks noChangeAspect="1" noChangeArrowheads="1"/>
          </p:cNvPicPr>
          <p:nvPr/>
        </p:nvPicPr>
        <p:blipFill>
          <a:blip r:embed="rId3" cstate="print"/>
          <a:srcRect/>
          <a:stretch>
            <a:fillRect/>
          </a:stretch>
        </p:blipFill>
        <p:spPr bwMode="auto">
          <a:xfrm>
            <a:off x="4211960" y="4797152"/>
            <a:ext cx="1524000" cy="15240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désert rural</a:t>
            </a:r>
            <a:endParaRPr lang="fr-FR" dirty="0"/>
          </a:p>
        </p:txBody>
      </p:sp>
      <p:pic>
        <p:nvPicPr>
          <p:cNvPr id="4" name="Espace réservé du contenu 3"/>
          <p:cNvPicPr>
            <a:picLocks noGrp="1"/>
          </p:cNvPicPr>
          <p:nvPr>
            <p:ph idx="1"/>
          </p:nvPr>
        </p:nvPicPr>
        <p:blipFill>
          <a:blip r:embed="rId2" cstate="print"/>
          <a:stretch>
            <a:fillRect/>
          </a:stretch>
        </p:blipFill>
        <p:spPr bwMode="auto">
          <a:xfrm>
            <a:off x="4860032" y="1484784"/>
            <a:ext cx="3645736" cy="4759424"/>
          </a:xfrm>
          <a:prstGeom prst="rect">
            <a:avLst/>
          </a:prstGeom>
          <a:noFill/>
          <a:ln w="9525">
            <a:noFill/>
            <a:miter lim="800000"/>
            <a:headEnd/>
            <a:tailEnd/>
          </a:ln>
        </p:spPr>
      </p:pic>
      <p:sp>
        <p:nvSpPr>
          <p:cNvPr id="5" name="ZoneTexte 4"/>
          <p:cNvSpPr txBox="1"/>
          <p:nvPr/>
        </p:nvSpPr>
        <p:spPr>
          <a:xfrm>
            <a:off x="1331640" y="3068960"/>
            <a:ext cx="2592288" cy="1754326"/>
          </a:xfrm>
          <a:prstGeom prst="rect">
            <a:avLst/>
          </a:prstGeom>
          <a:noFill/>
        </p:spPr>
        <p:txBody>
          <a:bodyPr wrap="square" rtlCol="0">
            <a:spAutoFit/>
          </a:bodyPr>
          <a:lstStyle/>
          <a:p>
            <a:r>
              <a:rPr lang="fr-FR" b="1" dirty="0" smtClean="0"/>
              <a:t>Quelle mission </a:t>
            </a:r>
          </a:p>
          <a:p>
            <a:r>
              <a:rPr lang="fr-FR" b="1" dirty="0" smtClean="0"/>
              <a:t>- de la DATAR ?</a:t>
            </a:r>
          </a:p>
          <a:p>
            <a:r>
              <a:rPr lang="fr-FR" b="1" dirty="0" smtClean="0"/>
              <a:t>- du FEDER ?</a:t>
            </a:r>
          </a:p>
          <a:p>
            <a:endParaRPr lang="fr-FR" dirty="0"/>
          </a:p>
          <a:p>
            <a:endParaRPr lang="fr-FR" dirty="0" smtClean="0"/>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183880" cy="1051560"/>
          </a:xfrm>
        </p:spPr>
        <p:txBody>
          <a:bodyPr>
            <a:normAutofit fontScale="90000"/>
          </a:bodyPr>
          <a:lstStyle/>
          <a:p>
            <a:r>
              <a:rPr lang="fr-FR" dirty="0" smtClean="0"/>
              <a:t>Des zones de charme </a:t>
            </a:r>
            <a:r>
              <a:rPr lang="fr-FR" dirty="0" smtClean="0">
                <a:solidFill>
                  <a:schemeClr val="accent4"/>
                </a:solidFill>
              </a:rPr>
              <a:t>en survie, en </a:t>
            </a:r>
            <a:r>
              <a:rPr lang="fr-FR" dirty="0" err="1" smtClean="0">
                <a:solidFill>
                  <a:schemeClr val="accent4"/>
                </a:solidFill>
              </a:rPr>
              <a:t>deshérence</a:t>
            </a:r>
            <a:r>
              <a:rPr lang="fr-FR" dirty="0" smtClean="0">
                <a:solidFill>
                  <a:schemeClr val="accent4"/>
                </a:solidFill>
              </a:rPr>
              <a:t>, ou en devenir ? </a:t>
            </a:r>
            <a:endParaRPr lang="fr-FR" dirty="0">
              <a:solidFill>
                <a:schemeClr val="accent4"/>
              </a:solidFill>
            </a:endParaRPr>
          </a:p>
        </p:txBody>
      </p:sp>
      <p:sp>
        <p:nvSpPr>
          <p:cNvPr id="3" name="Espace réservé du contenu 2"/>
          <p:cNvSpPr>
            <a:spLocks noGrp="1"/>
          </p:cNvSpPr>
          <p:nvPr>
            <p:ph idx="1"/>
          </p:nvPr>
        </p:nvSpPr>
        <p:spPr>
          <a:xfrm>
            <a:off x="457200" y="1646237"/>
            <a:ext cx="8229600" cy="3222923"/>
          </a:xfrm>
        </p:spPr>
        <p:txBody>
          <a:bodyPr>
            <a:normAutofit lnSpcReduction="10000"/>
          </a:bodyPr>
          <a:lstStyle/>
          <a:p>
            <a:r>
              <a:rPr lang="fr-FR" dirty="0" smtClean="0"/>
              <a:t>Canal de Berry</a:t>
            </a:r>
          </a:p>
          <a:p>
            <a:r>
              <a:rPr lang="fr-FR" dirty="0" smtClean="0"/>
              <a:t>Sancoins</a:t>
            </a:r>
          </a:p>
          <a:p>
            <a:pPr lvl="1"/>
            <a:r>
              <a:rPr lang="fr-FR" dirty="0" smtClean="0"/>
              <a:t>Immobilier vacant même en centre ville</a:t>
            </a:r>
          </a:p>
          <a:p>
            <a:pPr lvl="1"/>
            <a:r>
              <a:rPr lang="fr-FR" dirty="0" smtClean="0"/>
              <a:t>Grivelles</a:t>
            </a:r>
          </a:p>
          <a:p>
            <a:pPr lvl="1"/>
            <a:r>
              <a:rPr lang="fr-FR" dirty="0" smtClean="0"/>
              <a:t>Projet Agrégats du Centre (40 ha sablière)</a:t>
            </a:r>
          </a:p>
          <a:p>
            <a:r>
              <a:rPr lang="fr-FR" dirty="0" smtClean="0"/>
              <a:t>Installations classées &lt; Nièvre   </a:t>
            </a:r>
          </a:p>
          <a:p>
            <a:pPr lvl="1">
              <a:buNone/>
            </a:pPr>
            <a:r>
              <a:rPr lang="fr-FR" dirty="0" smtClean="0"/>
              <a:t>réalité ou </a:t>
            </a:r>
            <a:r>
              <a:rPr lang="fr-FR" dirty="0" err="1" smtClean="0"/>
              <a:t>pb</a:t>
            </a:r>
            <a:r>
              <a:rPr lang="fr-FR" dirty="0" smtClean="0"/>
              <a:t> de critères ?</a:t>
            </a:r>
            <a:endParaRPr lang="fr-FR" dirty="0"/>
          </a:p>
        </p:txBody>
      </p:sp>
      <p:pic>
        <p:nvPicPr>
          <p:cNvPr id="25602" name="Picture 2" descr="https://encrypted-tbn2.gstatic.com/images?q=tbn:ANd9GcQm4spkTDPVe1y49apd6p1gI1EyuNITKcujqVG6WYP4iDvclYJaMQ"/>
          <p:cNvPicPr>
            <a:picLocks noChangeAspect="1" noChangeArrowheads="1"/>
          </p:cNvPicPr>
          <p:nvPr/>
        </p:nvPicPr>
        <p:blipFill>
          <a:blip r:embed="rId2" cstate="print"/>
          <a:srcRect/>
          <a:stretch>
            <a:fillRect/>
          </a:stretch>
        </p:blipFill>
        <p:spPr bwMode="auto">
          <a:xfrm>
            <a:off x="6444208" y="4797152"/>
            <a:ext cx="2466975" cy="1847851"/>
          </a:xfrm>
          <a:prstGeom prst="rect">
            <a:avLst/>
          </a:prstGeom>
          <a:noFill/>
        </p:spPr>
      </p:pic>
      <p:pic>
        <p:nvPicPr>
          <p:cNvPr id="25606" name="Picture 6" descr="http://grandcoudray.files.wordpress.com/2009/03/dscf00042.jpg">
            <a:hlinkClick r:id="rId3"/>
          </p:cNvPr>
          <p:cNvPicPr>
            <a:picLocks noChangeAspect="1" noChangeArrowheads="1"/>
          </p:cNvPicPr>
          <p:nvPr/>
        </p:nvPicPr>
        <p:blipFill>
          <a:blip r:embed="rId4" cstate="print"/>
          <a:srcRect/>
          <a:stretch>
            <a:fillRect/>
          </a:stretch>
        </p:blipFill>
        <p:spPr bwMode="auto">
          <a:xfrm>
            <a:off x="467544" y="4797152"/>
            <a:ext cx="2496277" cy="1872208"/>
          </a:xfrm>
          <a:prstGeom prst="rect">
            <a:avLst/>
          </a:prstGeom>
          <a:noFill/>
        </p:spPr>
      </p:pic>
      <p:pic>
        <p:nvPicPr>
          <p:cNvPr id="25608" name="Picture 8" descr="http://www.ville-sancoins.fr/Images/GrivellesAerien.jpg"/>
          <p:cNvPicPr>
            <a:picLocks noChangeAspect="1" noChangeArrowheads="1"/>
          </p:cNvPicPr>
          <p:nvPr/>
        </p:nvPicPr>
        <p:blipFill>
          <a:blip r:embed="rId5" cstate="print"/>
          <a:srcRect/>
          <a:stretch>
            <a:fillRect/>
          </a:stretch>
        </p:blipFill>
        <p:spPr bwMode="auto">
          <a:xfrm>
            <a:off x="2771800" y="4797152"/>
            <a:ext cx="3600400" cy="184820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pcis\Pictures\S1000178.JPG"/>
          <p:cNvPicPr>
            <a:picLocks noChangeAspect="1" noChangeArrowheads="1"/>
          </p:cNvPicPr>
          <p:nvPr/>
        </p:nvPicPr>
        <p:blipFill>
          <a:blip r:embed="rId2" cstate="print"/>
          <a:srcRect/>
          <a:stretch>
            <a:fillRect/>
          </a:stretch>
        </p:blipFill>
        <p:spPr bwMode="auto">
          <a:xfrm>
            <a:off x="179512" y="1772816"/>
            <a:ext cx="8797862" cy="4896544"/>
          </a:xfrm>
          <a:prstGeom prst="rect">
            <a:avLst/>
          </a:prstGeom>
          <a:noFill/>
        </p:spPr>
      </p:pic>
      <p:sp>
        <p:nvSpPr>
          <p:cNvPr id="2" name="Titre 1"/>
          <p:cNvSpPr>
            <a:spLocks noGrp="1"/>
          </p:cNvSpPr>
          <p:nvPr>
            <p:ph type="title"/>
          </p:nvPr>
        </p:nvSpPr>
        <p:spPr/>
        <p:txBody>
          <a:bodyPr/>
          <a:lstStyle/>
          <a:p>
            <a:r>
              <a:rPr lang="fr-FR" dirty="0" smtClean="0"/>
              <a:t>Des initiatives dynamiques</a:t>
            </a:r>
            <a:endParaRPr lang="fr-FR" dirty="0"/>
          </a:p>
        </p:txBody>
      </p:sp>
      <p:sp>
        <p:nvSpPr>
          <p:cNvPr id="3" name="Espace réservé du contenu 2"/>
          <p:cNvSpPr>
            <a:spLocks noGrp="1"/>
          </p:cNvSpPr>
          <p:nvPr>
            <p:ph idx="1"/>
          </p:nvPr>
        </p:nvSpPr>
        <p:spPr>
          <a:xfrm>
            <a:off x="457200" y="1844823"/>
            <a:ext cx="8229600" cy="3672409"/>
          </a:xfrm>
        </p:spPr>
        <p:txBody>
          <a:bodyPr>
            <a:normAutofit fontScale="77500" lnSpcReduction="20000"/>
          </a:bodyPr>
          <a:lstStyle/>
          <a:p>
            <a:r>
              <a:rPr lang="fr-FR" dirty="0" smtClean="0"/>
              <a:t>Clubs randonnée pédestre, cycliste, équestre</a:t>
            </a:r>
          </a:p>
          <a:p>
            <a:r>
              <a:rPr lang="fr-FR" dirty="0" smtClean="0"/>
              <a:t>Club </a:t>
            </a:r>
            <a:r>
              <a:rPr lang="fr-FR" dirty="0" smtClean="0"/>
              <a:t>attelage, ferroviaire</a:t>
            </a:r>
            <a:endParaRPr lang="fr-FR" dirty="0" smtClean="0"/>
          </a:p>
          <a:p>
            <a:r>
              <a:rPr lang="fr-FR" dirty="0" smtClean="0"/>
              <a:t>Génétique animale bovine, ovine, aviaire, asine,…</a:t>
            </a:r>
          </a:p>
          <a:p>
            <a:r>
              <a:rPr lang="fr-FR" dirty="0" smtClean="0"/>
              <a:t>Balisage sentiers: 20 kms </a:t>
            </a:r>
            <a:r>
              <a:rPr lang="fr-FR" dirty="0" err="1" smtClean="0"/>
              <a:t>Neuvy</a:t>
            </a:r>
            <a:r>
              <a:rPr lang="fr-FR" dirty="0" smtClean="0"/>
              <a:t>, 50 kms Mornay, Mars s/Allier</a:t>
            </a:r>
          </a:p>
          <a:p>
            <a:r>
              <a:rPr lang="fr-FR" dirty="0" smtClean="0"/>
              <a:t>Visionnage cigognes, cervidés, …</a:t>
            </a:r>
          </a:p>
          <a:p>
            <a:r>
              <a:rPr lang="fr-FR" dirty="0" smtClean="0"/>
              <a:t>Refuges chiroptères: </a:t>
            </a:r>
            <a:r>
              <a:rPr lang="fr-FR" dirty="0" err="1" smtClean="0"/>
              <a:t>Cuffy</a:t>
            </a:r>
            <a:r>
              <a:rPr lang="fr-FR" dirty="0" smtClean="0"/>
              <a:t>, Blet, La </a:t>
            </a:r>
            <a:r>
              <a:rPr lang="fr-FR" dirty="0" err="1" smtClean="0"/>
              <a:t>Guerche</a:t>
            </a:r>
            <a:r>
              <a:rPr lang="fr-FR" dirty="0" smtClean="0"/>
              <a:t>, </a:t>
            </a:r>
            <a:r>
              <a:rPr lang="fr-FR" dirty="0" err="1" smtClean="0"/>
              <a:t>Augy</a:t>
            </a:r>
            <a:r>
              <a:rPr lang="fr-FR" dirty="0" smtClean="0"/>
              <a:t>, Jouy</a:t>
            </a:r>
          </a:p>
          <a:p>
            <a:endParaRPr lang="fr-FR" dirty="0"/>
          </a:p>
          <a:p>
            <a:endParaRPr lang="fr-FR" dirty="0" smtClean="0"/>
          </a:p>
          <a:p>
            <a:r>
              <a:rPr lang="fr-FR" dirty="0" smtClean="0"/>
              <a:t>..agricoles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productions de qualité: </a:t>
            </a:r>
            <a:br>
              <a:rPr lang="fr-FR" dirty="0" smtClean="0"/>
            </a:br>
            <a:r>
              <a:rPr lang="fr-FR" dirty="0" smtClean="0"/>
              <a:t>AOC etc., des 3 régions</a:t>
            </a:r>
            <a:endParaRPr lang="fr-FR" dirty="0"/>
          </a:p>
        </p:txBody>
      </p:sp>
      <p:sp>
        <p:nvSpPr>
          <p:cNvPr id="3" name="Espace réservé du contenu 2"/>
          <p:cNvSpPr>
            <a:spLocks noGrp="1"/>
          </p:cNvSpPr>
          <p:nvPr>
            <p:ph idx="1"/>
          </p:nvPr>
        </p:nvSpPr>
        <p:spPr/>
        <p:txBody>
          <a:bodyPr/>
          <a:lstStyle/>
          <a:p>
            <a:r>
              <a:rPr lang="fr-FR" dirty="0" smtClean="0"/>
              <a:t>Viande bovine, viande ovine</a:t>
            </a:r>
          </a:p>
          <a:p>
            <a:r>
              <a:rPr lang="fr-FR" dirty="0" smtClean="0"/>
              <a:t>Vins: Sancerre, </a:t>
            </a:r>
            <a:r>
              <a:rPr lang="fr-FR" dirty="0" err="1" smtClean="0"/>
              <a:t>Menetou</a:t>
            </a:r>
            <a:r>
              <a:rPr lang="fr-FR" dirty="0" smtClean="0"/>
              <a:t>, Pouilly, Chateaumeillant, Valençay, St </a:t>
            </a:r>
            <a:r>
              <a:rPr lang="fr-FR" dirty="0" err="1" smtClean="0"/>
              <a:t>Pourçain</a:t>
            </a:r>
            <a:r>
              <a:rPr lang="fr-FR" dirty="0" smtClean="0"/>
              <a:t>, Hespérides</a:t>
            </a:r>
            <a:r>
              <a:rPr lang="fr-FR" dirty="0" smtClean="0"/>
              <a:t>,…</a:t>
            </a:r>
            <a:r>
              <a:rPr lang="fr-FR" dirty="0" err="1" smtClean="0"/>
              <a:t>Cosne</a:t>
            </a:r>
            <a:r>
              <a:rPr lang="fr-FR" dirty="0" smtClean="0"/>
              <a:t>, Gien.</a:t>
            </a:r>
            <a:endParaRPr lang="fr-FR" dirty="0" smtClean="0"/>
          </a:p>
          <a:p>
            <a:r>
              <a:rPr lang="fr-FR" dirty="0" smtClean="0"/>
              <a:t>Fromages: chèvre Chavignol, </a:t>
            </a:r>
            <a:r>
              <a:rPr lang="fr-FR" dirty="0" smtClean="0"/>
              <a:t>Selles s Cher, vache</a:t>
            </a:r>
            <a:r>
              <a:rPr lang="fr-FR" dirty="0" smtClean="0"/>
              <a:t>, brebis…</a:t>
            </a:r>
          </a:p>
          <a:p>
            <a:r>
              <a:rPr lang="fr-FR" dirty="0" smtClean="0"/>
              <a:t>Cuisine traditionnelle Berry, Bourbonnais, Boischaut</a:t>
            </a:r>
          </a:p>
          <a:p>
            <a:r>
              <a:rPr lang="fr-FR" dirty="0" smtClean="0"/>
              <a:t>Restauration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opérations de soutien </a:t>
            </a:r>
            <a:br>
              <a:rPr lang="fr-FR" dirty="0" smtClean="0"/>
            </a:br>
            <a:r>
              <a:rPr lang="fr-FR" dirty="0" smtClean="0"/>
              <a:t>…à évaluer</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Hébergement insuffisant: </a:t>
            </a:r>
          </a:p>
          <a:p>
            <a:pPr>
              <a:buNone/>
            </a:pPr>
            <a:r>
              <a:rPr lang="fr-FR" dirty="0" smtClean="0"/>
              <a:t>			10 000 lits dans le Cher</a:t>
            </a:r>
          </a:p>
          <a:p>
            <a:r>
              <a:rPr lang="fr-FR" dirty="0" smtClean="0"/>
              <a:t>Parcours à thème : </a:t>
            </a:r>
          </a:p>
          <a:p>
            <a:pPr lvl="1"/>
            <a:r>
              <a:rPr lang="fr-FR" dirty="0" smtClean="0"/>
              <a:t>Route Jacques Cœur(privé), </a:t>
            </a:r>
          </a:p>
          <a:p>
            <a:pPr lvl="1"/>
            <a:r>
              <a:rPr lang="fr-FR" dirty="0" smtClean="0"/>
              <a:t>artistique, médiéval, industriel</a:t>
            </a:r>
          </a:p>
          <a:p>
            <a:r>
              <a:rPr lang="fr-FR" dirty="0" smtClean="0"/>
              <a:t>Vidéos: FR3 Centre, Berry Province, autres</a:t>
            </a:r>
          </a:p>
          <a:p>
            <a:r>
              <a:rPr lang="fr-FR" dirty="0" smtClean="0"/>
              <a:t>Promotion radio: campagne 2013 Europe1</a:t>
            </a:r>
          </a:p>
          <a:p>
            <a:r>
              <a:rPr lang="fr-FR" dirty="0" smtClean="0"/>
              <a:t>Petit patrimoine: subvention CG18</a:t>
            </a:r>
          </a:p>
          <a:p>
            <a:r>
              <a:rPr lang="fr-FR" dirty="0" smtClean="0"/>
              <a:t>Internet haut débit: wifi …communal</a:t>
            </a:r>
          </a:p>
          <a:p>
            <a:r>
              <a:rPr lang="fr-FR" dirty="0" smtClean="0"/>
              <a:t>E-tourisme </a:t>
            </a:r>
            <a:endParaRPr lang="fr-FR" dirty="0" smtClean="0"/>
          </a:p>
          <a:p>
            <a:r>
              <a:rPr lang="fr-FR" dirty="0" smtClean="0"/>
              <a:t>Architecture: CIAP, ANAH, Guide Paysage</a:t>
            </a:r>
            <a:endParaRPr lang="fr-FR" dirty="0" smtClean="0"/>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Pollution faible et pas d’éolienne</a:t>
            </a:r>
            <a:endParaRPr lang="fr-FR" dirty="0"/>
          </a:p>
        </p:txBody>
      </p:sp>
      <p:sp>
        <p:nvSpPr>
          <p:cNvPr id="3" name="Espace réservé du contenu 2"/>
          <p:cNvSpPr>
            <a:spLocks noGrp="1"/>
          </p:cNvSpPr>
          <p:nvPr>
            <p:ph idx="1"/>
          </p:nvPr>
        </p:nvSpPr>
        <p:spPr/>
        <p:txBody>
          <a:bodyPr/>
          <a:lstStyle/>
          <a:p>
            <a:r>
              <a:rPr lang="fr-FR" dirty="0" err="1" smtClean="0">
                <a:hlinkClick r:id="rId3"/>
              </a:rPr>
              <a:t>Beffes</a:t>
            </a:r>
            <a:endParaRPr lang="fr-FR" dirty="0" smtClean="0"/>
          </a:p>
          <a:p>
            <a:r>
              <a:rPr lang="fr-FR" dirty="0" smtClean="0">
                <a:hlinkClick r:id="rId4"/>
              </a:rPr>
              <a:t>La </a:t>
            </a:r>
            <a:r>
              <a:rPr lang="fr-FR" dirty="0" err="1" smtClean="0">
                <a:hlinkClick r:id="rId4"/>
              </a:rPr>
              <a:t>Guerche</a:t>
            </a:r>
            <a:r>
              <a:rPr lang="fr-FR" dirty="0" smtClean="0">
                <a:hlinkClick r:id="rId4"/>
              </a:rPr>
              <a:t> </a:t>
            </a:r>
            <a:endParaRPr lang="fr-FR" dirty="0" smtClean="0"/>
          </a:p>
          <a:p>
            <a:r>
              <a:rPr lang="fr-FR" dirty="0" smtClean="0"/>
              <a:t>Sancoins</a:t>
            </a:r>
          </a:p>
          <a:p>
            <a:endParaRPr lang="fr-FR" dirty="0" smtClean="0"/>
          </a:p>
          <a:p>
            <a:endParaRPr lang="fr-FR" dirty="0" smtClean="0"/>
          </a:p>
          <a:p>
            <a:endParaRPr lang="fr-FR" dirty="0" smtClean="0"/>
          </a:p>
          <a:p>
            <a:endParaRPr lang="fr-FR" dirty="0" smtClean="0"/>
          </a:p>
          <a:p>
            <a:endParaRPr lang="fr-FR" dirty="0" smtClean="0"/>
          </a:p>
          <a:p>
            <a:endParaRPr lang="fr-FR" dirty="0"/>
          </a:p>
        </p:txBody>
      </p:sp>
      <p:graphicFrame>
        <p:nvGraphicFramePr>
          <p:cNvPr id="4" name="Objet 3"/>
          <p:cNvGraphicFramePr>
            <a:graphicFrameLocks noChangeAspect="1"/>
          </p:cNvGraphicFramePr>
          <p:nvPr/>
        </p:nvGraphicFramePr>
        <p:xfrm>
          <a:off x="3131840" y="2492896"/>
          <a:ext cx="5686425" cy="3903662"/>
        </p:xfrm>
        <a:graphic>
          <a:graphicData uri="http://schemas.openxmlformats.org/presentationml/2006/ole">
            <p:oleObj spid="_x0000_s1026" name="Feuille de calcul binaire" r:id="rId5" imgW="3276542" imgH="1942982" progId="Excel.SheetBinaryMacroEnabled.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CC3P au </a:t>
            </a:r>
            <a:r>
              <a:rPr lang="fr-FR" dirty="0" smtClean="0">
                <a:solidFill>
                  <a:schemeClr val="tx1">
                    <a:lumMod val="95000"/>
                  </a:schemeClr>
                </a:solidFill>
                <a:hlinkClick r:id="rId2"/>
              </a:rPr>
              <a:t>rendez-vous</a:t>
            </a:r>
            <a:r>
              <a:rPr lang="fr-FR" dirty="0" smtClean="0"/>
              <a:t> ?</a:t>
            </a:r>
            <a:endParaRPr lang="fr-FR" dirty="0"/>
          </a:p>
        </p:txBody>
      </p:sp>
      <p:pic>
        <p:nvPicPr>
          <p:cNvPr id="4" name="Espace réservé du contenu 3" descr="affichejmzh2013.png">
            <a:hlinkClick r:id="rId3"/>
          </p:cNvPr>
          <p:cNvPicPr>
            <a:picLocks noGrp="1" noChangeAspect="1"/>
          </p:cNvPicPr>
          <p:nvPr>
            <p:ph idx="1"/>
          </p:nvPr>
        </p:nvPicPr>
        <p:blipFill>
          <a:blip r:embed="rId4" cstate="print"/>
          <a:stretch>
            <a:fillRect/>
          </a:stretch>
        </p:blipFill>
        <p:spPr>
          <a:xfrm>
            <a:off x="2843808" y="1556792"/>
            <a:ext cx="3600400" cy="5087016"/>
          </a:xfrm>
        </p:spPr>
      </p:pic>
      <p:sp>
        <p:nvSpPr>
          <p:cNvPr id="5" name="ZoneTexte 4"/>
          <p:cNvSpPr txBox="1"/>
          <p:nvPr/>
        </p:nvSpPr>
        <p:spPr>
          <a:xfrm>
            <a:off x="611560" y="2132856"/>
            <a:ext cx="2304256" cy="3724096"/>
          </a:xfrm>
          <a:prstGeom prst="rect">
            <a:avLst/>
          </a:prstGeom>
          <a:noFill/>
        </p:spPr>
        <p:txBody>
          <a:bodyPr wrap="square" rtlCol="0">
            <a:spAutoFit/>
          </a:bodyPr>
          <a:lstStyle/>
          <a:p>
            <a:r>
              <a:rPr lang="fr-FR" b="1" dirty="0" smtClean="0"/>
              <a:t>1 </a:t>
            </a:r>
            <a:r>
              <a:rPr lang="fr-FR" b="1" dirty="0" err="1" smtClean="0"/>
              <a:t>nov</a:t>
            </a:r>
            <a:r>
              <a:rPr lang="fr-FR" b="1" dirty="0" smtClean="0"/>
              <a:t> 2012</a:t>
            </a:r>
          </a:p>
          <a:p>
            <a:r>
              <a:rPr lang="fr-FR" b="1" dirty="0" smtClean="0"/>
              <a:t>2 </a:t>
            </a:r>
            <a:r>
              <a:rPr lang="fr-FR" b="1" dirty="0" err="1" smtClean="0"/>
              <a:t>fev</a:t>
            </a:r>
            <a:r>
              <a:rPr lang="fr-FR" b="1" dirty="0" smtClean="0"/>
              <a:t> 2013</a:t>
            </a:r>
          </a:p>
          <a:p>
            <a:r>
              <a:rPr lang="fr-FR" dirty="0" smtClean="0"/>
              <a:t>15 </a:t>
            </a:r>
            <a:r>
              <a:rPr lang="fr-FR" dirty="0" err="1" smtClean="0"/>
              <a:t>fev</a:t>
            </a:r>
            <a:r>
              <a:rPr lang="fr-FR" dirty="0" smtClean="0"/>
              <a:t> 2013 Pays Loire Val d’Aubois (PLVA)</a:t>
            </a:r>
          </a:p>
          <a:p>
            <a:endParaRPr lang="fr-FR" dirty="0" smtClean="0"/>
          </a:p>
          <a:p>
            <a:r>
              <a:rPr lang="fr-FR" dirty="0" smtClean="0"/>
              <a:t>22 </a:t>
            </a:r>
            <a:r>
              <a:rPr lang="fr-FR" dirty="0" err="1" smtClean="0"/>
              <a:t>fev</a:t>
            </a:r>
            <a:r>
              <a:rPr lang="fr-FR" dirty="0" smtClean="0"/>
              <a:t> 2013</a:t>
            </a:r>
          </a:p>
          <a:p>
            <a:r>
              <a:rPr lang="fr-FR" sz="1400" dirty="0" smtClean="0"/>
              <a:t>Commission Tourisme &amp; </a:t>
            </a:r>
            <a:r>
              <a:rPr lang="fr-FR" sz="1400" dirty="0" smtClean="0"/>
              <a:t>Culture</a:t>
            </a:r>
          </a:p>
          <a:p>
            <a:endParaRPr lang="fr-FR" sz="1400" dirty="0" smtClean="0"/>
          </a:p>
          <a:p>
            <a:r>
              <a:rPr lang="fr-FR" dirty="0" smtClean="0"/>
              <a:t>8 mars </a:t>
            </a:r>
            <a:r>
              <a:rPr lang="fr-FR" sz="1400" dirty="0" smtClean="0"/>
              <a:t>Vierzon</a:t>
            </a:r>
          </a:p>
          <a:p>
            <a:endParaRPr lang="fr-FR" sz="1400" dirty="0" smtClean="0"/>
          </a:p>
          <a:p>
            <a:r>
              <a:rPr lang="fr-FR" dirty="0" smtClean="0"/>
              <a:t>12 mars </a:t>
            </a:r>
            <a:r>
              <a:rPr lang="fr-FR" sz="1400" dirty="0" smtClean="0"/>
              <a:t>Orléa</a:t>
            </a:r>
            <a:r>
              <a:rPr lang="fr-FR" sz="1400" dirty="0" smtClean="0"/>
              <a:t>ns (RFF)</a:t>
            </a:r>
            <a:endParaRPr lang="fr-FR" sz="14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Quelles possibilités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15 000 ha mini</a:t>
            </a:r>
          </a:p>
          <a:p>
            <a:r>
              <a:rPr lang="fr-FR" dirty="0" smtClean="0"/>
              <a:t>Zone </a:t>
            </a:r>
            <a:r>
              <a:rPr lang="fr-FR" dirty="0" err="1" smtClean="0"/>
              <a:t>hyperprotégée</a:t>
            </a:r>
            <a:r>
              <a:rPr lang="fr-FR" dirty="0" smtClean="0"/>
              <a:t> </a:t>
            </a:r>
          </a:p>
          <a:p>
            <a:pPr lvl="1"/>
            <a:r>
              <a:rPr lang="fr-FR" dirty="0" smtClean="0"/>
              <a:t>camp militaire, </a:t>
            </a:r>
            <a:r>
              <a:rPr lang="fr-FR" dirty="0" err="1" smtClean="0"/>
              <a:t>Javoulet</a:t>
            </a:r>
            <a:r>
              <a:rPr lang="fr-FR" dirty="0" smtClean="0"/>
              <a:t>, chasse de « gestion »</a:t>
            </a:r>
          </a:p>
          <a:p>
            <a:pPr lvl="1"/>
            <a:r>
              <a:rPr lang="fr-FR" dirty="0" smtClean="0"/>
              <a:t>réserve intégrale ?</a:t>
            </a:r>
          </a:p>
          <a:p>
            <a:r>
              <a:rPr lang="fr-FR" dirty="0" smtClean="0"/>
              <a:t>Zone protégée: habitée, chasse possible (ex Cévennes)</a:t>
            </a:r>
          </a:p>
          <a:p>
            <a:r>
              <a:rPr lang="fr-FR" dirty="0" smtClean="0"/>
              <a:t>Zone adhésion volontaire (élus)</a:t>
            </a:r>
          </a:p>
          <a:p>
            <a:r>
              <a:rPr lang="fr-FR" dirty="0" smtClean="0"/>
              <a:t>Programme R&amp;D: taxons insectes, immersion récurrente, éthologie espèces rares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 saisonnalité ?</a:t>
            </a:r>
            <a:endParaRPr lang="fr-FR" dirty="0"/>
          </a:p>
        </p:txBody>
      </p:sp>
      <p:pic>
        <p:nvPicPr>
          <p:cNvPr id="34820" name="Picture 4" descr="http://sphotos-a.ak.fbcdn.net/hphotos-ak-ash4/268105_190124981131678_1645049924_n.jpg">
            <a:hlinkClick r:id="rId2"/>
          </p:cNvPr>
          <p:cNvPicPr>
            <a:picLocks noChangeAspect="1" noChangeArrowheads="1"/>
          </p:cNvPicPr>
          <p:nvPr/>
        </p:nvPicPr>
        <p:blipFill>
          <a:blip r:embed="rId3" cstate="print"/>
          <a:srcRect/>
          <a:stretch>
            <a:fillRect/>
          </a:stretch>
        </p:blipFill>
        <p:spPr bwMode="auto">
          <a:xfrm>
            <a:off x="251520" y="2276872"/>
            <a:ext cx="4290491" cy="2735188"/>
          </a:xfrm>
          <a:prstGeom prst="rect">
            <a:avLst/>
          </a:prstGeom>
          <a:noFill/>
        </p:spPr>
      </p:pic>
      <p:pic>
        <p:nvPicPr>
          <p:cNvPr id="34818" name="Picture 2" descr="C:\Users\apcis\AppData\Local\Microsoft\Windows\Temporary Internet Files\Content.IE5\XDP2H1BU\GRUES1.gif"/>
          <p:cNvPicPr>
            <a:picLocks noChangeAspect="1" noChangeArrowheads="1"/>
          </p:cNvPicPr>
          <p:nvPr/>
        </p:nvPicPr>
        <p:blipFill>
          <a:blip r:embed="rId4" cstate="print"/>
          <a:srcRect/>
          <a:stretch>
            <a:fillRect/>
          </a:stretch>
        </p:blipFill>
        <p:spPr bwMode="auto">
          <a:xfrm>
            <a:off x="4427984" y="2253779"/>
            <a:ext cx="4333384" cy="460422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apcis\Pictures\734906_10151281951833893_345508665_n.png"/>
          <p:cNvPicPr>
            <a:picLocks noChangeAspect="1" noChangeArrowheads="1"/>
          </p:cNvPicPr>
          <p:nvPr/>
        </p:nvPicPr>
        <p:blipFill>
          <a:blip r:embed="rId2" cstate="print"/>
          <a:srcRect/>
          <a:stretch>
            <a:fillRect/>
          </a:stretch>
        </p:blipFill>
        <p:spPr bwMode="auto">
          <a:xfrm>
            <a:off x="6732240" y="4725144"/>
            <a:ext cx="2001044" cy="1589325"/>
          </a:xfrm>
          <a:prstGeom prst="rect">
            <a:avLst/>
          </a:prstGeom>
          <a:noFill/>
        </p:spPr>
      </p:pic>
      <p:pic>
        <p:nvPicPr>
          <p:cNvPr id="18434" name="Picture 2" descr="C:\Users\apcis\Pictures\Alice Cooper au golf.jpg"/>
          <p:cNvPicPr>
            <a:picLocks noChangeAspect="1" noChangeArrowheads="1"/>
          </p:cNvPicPr>
          <p:nvPr/>
        </p:nvPicPr>
        <p:blipFill>
          <a:blip r:embed="rId3" cstate="print"/>
          <a:srcRect/>
          <a:stretch>
            <a:fillRect/>
          </a:stretch>
        </p:blipFill>
        <p:spPr bwMode="auto">
          <a:xfrm>
            <a:off x="6228184" y="1484784"/>
            <a:ext cx="2465065" cy="3868936"/>
          </a:xfrm>
          <a:prstGeom prst="rect">
            <a:avLst/>
          </a:prstGeom>
          <a:noFill/>
        </p:spPr>
      </p:pic>
      <p:sp>
        <p:nvSpPr>
          <p:cNvPr id="2" name="Titre 1"/>
          <p:cNvSpPr>
            <a:spLocks noGrp="1"/>
          </p:cNvSpPr>
          <p:nvPr>
            <p:ph type="title"/>
          </p:nvPr>
        </p:nvSpPr>
        <p:spPr/>
        <p:txBody>
          <a:bodyPr/>
          <a:lstStyle/>
          <a:p>
            <a:r>
              <a:rPr lang="fr-FR" dirty="0" smtClean="0"/>
              <a:t>Quels alliés ?</a:t>
            </a:r>
            <a:endParaRPr lang="fr-FR" dirty="0"/>
          </a:p>
        </p:txBody>
      </p:sp>
      <p:sp>
        <p:nvSpPr>
          <p:cNvPr id="3" name="Espace réservé du contenu 2"/>
          <p:cNvSpPr>
            <a:spLocks noGrp="1"/>
          </p:cNvSpPr>
          <p:nvPr>
            <p:ph idx="1"/>
          </p:nvPr>
        </p:nvSpPr>
        <p:spPr>
          <a:xfrm>
            <a:off x="179512" y="1844824"/>
            <a:ext cx="7381448" cy="4187952"/>
          </a:xfrm>
        </p:spPr>
        <p:txBody>
          <a:bodyPr>
            <a:normAutofit fontScale="77500" lnSpcReduction="20000"/>
          </a:bodyPr>
          <a:lstStyle/>
          <a:p>
            <a:r>
              <a:rPr lang="fr-FR" dirty="0" smtClean="0"/>
              <a:t>Développement Durable :</a:t>
            </a:r>
          </a:p>
          <a:p>
            <a:pPr lvl="1"/>
            <a:r>
              <a:rPr lang="fr-FR" dirty="0" smtClean="0"/>
              <a:t>MEDDE : Agence Nat Biodiversité,</a:t>
            </a:r>
          </a:p>
          <a:p>
            <a:pPr lvl="3">
              <a:buNone/>
            </a:pPr>
            <a:r>
              <a:rPr lang="fr-FR" dirty="0" smtClean="0"/>
              <a:t>             Appel Offres  Parc Naturel</a:t>
            </a:r>
          </a:p>
          <a:p>
            <a:pPr lvl="1"/>
            <a:r>
              <a:rPr lang="fr-FR" dirty="0" smtClean="0"/>
              <a:t>Ministère Logement + DATAR</a:t>
            </a:r>
          </a:p>
          <a:p>
            <a:r>
              <a:rPr lang="fr-FR" dirty="0" smtClean="0"/>
              <a:t>Région Centre:</a:t>
            </a:r>
          </a:p>
          <a:p>
            <a:pPr lvl="1"/>
            <a:r>
              <a:rPr lang="fr-FR" dirty="0" smtClean="0"/>
              <a:t>DREAL projet parc</a:t>
            </a:r>
          </a:p>
          <a:p>
            <a:r>
              <a:rPr lang="fr-FR" dirty="0" smtClean="0"/>
              <a:t>Département: ? </a:t>
            </a:r>
          </a:p>
          <a:p>
            <a:pPr lvl="1"/>
            <a:r>
              <a:rPr lang="fr-FR" dirty="0" smtClean="0"/>
              <a:t>Berry Province </a:t>
            </a:r>
          </a:p>
          <a:p>
            <a:pPr lvl="1"/>
            <a:r>
              <a:rPr lang="fr-FR" dirty="0" smtClean="0"/>
              <a:t>AD2T</a:t>
            </a:r>
          </a:p>
          <a:p>
            <a:r>
              <a:rPr lang="fr-FR" dirty="0" smtClean="0"/>
              <a:t>Forces vives:</a:t>
            </a:r>
          </a:p>
          <a:p>
            <a:pPr lvl="1"/>
            <a:r>
              <a:rPr lang="fr-FR" dirty="0" smtClean="0"/>
              <a:t>Actifs, associations,</a:t>
            </a:r>
          </a:p>
          <a:p>
            <a:pPr lvl="1"/>
            <a:r>
              <a:rPr lang="fr-FR" dirty="0" smtClean="0"/>
              <a:t> MHN Bourges, </a:t>
            </a:r>
          </a:p>
          <a:p>
            <a:pPr lvl="1"/>
            <a:r>
              <a:rPr lang="fr-FR" dirty="0" smtClean="0"/>
              <a:t>Golfs…</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 = projet social</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Tourisme: </a:t>
            </a:r>
          </a:p>
          <a:p>
            <a:pPr lvl="1"/>
            <a:r>
              <a:rPr lang="fr-FR" dirty="0" smtClean="0"/>
              <a:t>provenance </a:t>
            </a:r>
            <a:r>
              <a:rPr lang="fr-FR" dirty="0" err="1" smtClean="0"/>
              <a:t>IdFrance</a:t>
            </a:r>
            <a:r>
              <a:rPr lang="fr-FR" dirty="0" smtClean="0"/>
              <a:t>, Lyon</a:t>
            </a:r>
          </a:p>
          <a:p>
            <a:pPr lvl="1"/>
            <a:r>
              <a:rPr lang="fr-FR" dirty="0" err="1" smtClean="0"/>
              <a:t>europe</a:t>
            </a:r>
            <a:endParaRPr lang="fr-FR" dirty="0" smtClean="0"/>
          </a:p>
          <a:p>
            <a:r>
              <a:rPr lang="fr-FR" dirty="0" smtClean="0"/>
              <a:t>Biodiversité zone humide : corridors Loire-étangs</a:t>
            </a:r>
          </a:p>
          <a:p>
            <a:r>
              <a:rPr lang="fr-FR" dirty="0" smtClean="0"/>
              <a:t>Economie fragilisée</a:t>
            </a:r>
          </a:p>
          <a:p>
            <a:pPr lvl="1"/>
            <a:r>
              <a:rPr lang="fr-FR" dirty="0" smtClean="0"/>
              <a:t>agropastorale-agroalimentaire, </a:t>
            </a:r>
          </a:p>
          <a:p>
            <a:pPr lvl="1"/>
            <a:r>
              <a:rPr lang="fr-FR" dirty="0" smtClean="0"/>
              <a:t>bois, </a:t>
            </a:r>
          </a:p>
          <a:p>
            <a:pPr lvl="1"/>
            <a:r>
              <a:rPr lang="fr-FR" dirty="0" smtClean="0"/>
              <a:t>métaux et céramiques hi-</a:t>
            </a:r>
            <a:r>
              <a:rPr lang="fr-FR" dirty="0" err="1" smtClean="0"/>
              <a:t>tech</a:t>
            </a:r>
            <a:endParaRPr lang="fr-FR" dirty="0" smtClean="0"/>
          </a:p>
          <a:p>
            <a:pPr lvl="1"/>
            <a:r>
              <a:rPr lang="fr-FR" dirty="0" smtClean="0"/>
              <a:t>Tourisme agglomérations</a:t>
            </a:r>
          </a:p>
          <a:p>
            <a:pPr lvl="1"/>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Et maintenant, </a:t>
            </a:r>
            <a:r>
              <a:rPr lang="fr-FR" dirty="0" err="1" smtClean="0"/>
              <a:t>Kifékoi</a:t>
            </a:r>
            <a:r>
              <a:rPr lang="fr-FR" dirty="0" smtClean="0"/>
              <a:t>?</a:t>
            </a:r>
            <a:endParaRPr lang="fr-FR" dirty="0"/>
          </a:p>
        </p:txBody>
      </p:sp>
      <p:pic>
        <p:nvPicPr>
          <p:cNvPr id="4" name="Espace réservé du contenu 3" descr="579956_436893143009427_974850577_n.jpg">
            <a:hlinkClick r:id="rId2"/>
          </p:cNvPr>
          <p:cNvPicPr>
            <a:picLocks noGrp="1" noChangeAspect="1"/>
          </p:cNvPicPr>
          <p:nvPr>
            <p:ph idx="1"/>
          </p:nvPr>
        </p:nvPicPr>
        <p:blipFill>
          <a:blip r:embed="rId3" cstate="print"/>
          <a:stretch>
            <a:fillRect/>
          </a:stretch>
        </p:blipFill>
        <p:spPr>
          <a:xfrm>
            <a:off x="2582462" y="1646238"/>
            <a:ext cx="3979075" cy="452596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Dix projets …déjà anciens</a:t>
            </a:r>
            <a:endParaRPr lang="fr-FR" dirty="0"/>
          </a:p>
        </p:txBody>
      </p:sp>
      <p:sp>
        <p:nvSpPr>
          <p:cNvPr id="3" name="Espace réservé du contenu 2"/>
          <p:cNvSpPr>
            <a:spLocks noGrp="1"/>
          </p:cNvSpPr>
          <p:nvPr>
            <p:ph idx="1"/>
          </p:nvPr>
        </p:nvSpPr>
        <p:spPr>
          <a:xfrm>
            <a:off x="457200" y="2060847"/>
            <a:ext cx="8229600" cy="4111669"/>
          </a:xfrm>
        </p:spPr>
        <p:txBody>
          <a:bodyPr>
            <a:normAutofit lnSpcReduction="10000"/>
          </a:bodyPr>
          <a:lstStyle/>
          <a:p>
            <a:endParaRPr lang="fr-FR" dirty="0" smtClean="0"/>
          </a:p>
          <a:p>
            <a:endParaRPr lang="fr-FR" dirty="0" smtClean="0"/>
          </a:p>
          <a:p>
            <a:r>
              <a:rPr lang="fr-FR" dirty="0" smtClean="0"/>
              <a:t>Nièvre: 		Parc Naturel Nivernais Sud</a:t>
            </a:r>
          </a:p>
          <a:p>
            <a:r>
              <a:rPr lang="fr-FR" dirty="0" smtClean="0"/>
              <a:t>Allier: 		Val d’Allier Nord, Sud</a:t>
            </a:r>
          </a:p>
          <a:p>
            <a:r>
              <a:rPr lang="fr-FR" dirty="0" smtClean="0"/>
              <a:t>Cher: 		Brenne, iles Loire</a:t>
            </a:r>
          </a:p>
          <a:p>
            <a:r>
              <a:rPr lang="fr-FR" dirty="0" smtClean="0"/>
              <a:t>Région Centre:		Sologne</a:t>
            </a:r>
          </a:p>
          <a:p>
            <a:r>
              <a:rPr lang="fr-FR" dirty="0" smtClean="0"/>
              <a:t>Région Bourgogne: 	Morvan, Bec Allier</a:t>
            </a:r>
          </a:p>
          <a:p>
            <a:r>
              <a:rPr lang="fr-FR" dirty="0" smtClean="0"/>
              <a:t>Région Auvergne:	 </a:t>
            </a:r>
            <a:r>
              <a:rPr lang="fr-FR" sz="2400" b="1" dirty="0" smtClean="0"/>
              <a:t>Les Puys, </a:t>
            </a:r>
            <a:r>
              <a:rPr lang="fr-FR" dirty="0" smtClean="0"/>
              <a:t>Sources Loire</a:t>
            </a:r>
          </a:p>
          <a:p>
            <a:r>
              <a:rPr lang="fr-FR" dirty="0" smtClean="0"/>
              <a:t>MEDDE: 			PNZH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Zone d’étude</a:t>
            </a:r>
            <a:endParaRPr lang="fr-FR" dirty="0"/>
          </a:p>
        </p:txBody>
      </p:sp>
      <p:pic>
        <p:nvPicPr>
          <p:cNvPr id="2050" name="Picture 2">
            <a:hlinkClick r:id="rId2"/>
          </p:cNvPr>
          <p:cNvPicPr>
            <a:picLocks noGrp="1" noChangeAspect="1" noChangeArrowheads="1"/>
          </p:cNvPicPr>
          <p:nvPr>
            <p:ph idx="1"/>
          </p:nvPr>
        </p:nvPicPr>
        <p:blipFill>
          <a:blip r:embed="rId3" cstate="print"/>
          <a:srcRect/>
          <a:stretch>
            <a:fillRect/>
          </a:stretch>
        </p:blipFill>
        <p:spPr bwMode="auto">
          <a:xfrm>
            <a:off x="323527" y="548680"/>
            <a:ext cx="4615641" cy="561662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004048" y="1772816"/>
            <a:ext cx="3770952" cy="4164132"/>
          </a:xfrm>
          <a:prstGeom prst="rect">
            <a:avLst/>
          </a:prstGeom>
          <a:noFill/>
          <a:ln w="9525">
            <a:noFill/>
            <a:miter lim="800000"/>
            <a:headEnd/>
            <a:tailEnd/>
          </a:ln>
        </p:spPr>
      </p:pic>
      <p:sp>
        <p:nvSpPr>
          <p:cNvPr id="6" name="ZoneTexte 5"/>
          <p:cNvSpPr txBox="1"/>
          <p:nvPr/>
        </p:nvSpPr>
        <p:spPr>
          <a:xfrm>
            <a:off x="611560" y="6093296"/>
            <a:ext cx="3950120" cy="307777"/>
          </a:xfrm>
          <a:prstGeom prst="rect">
            <a:avLst/>
          </a:prstGeom>
          <a:noFill/>
        </p:spPr>
        <p:txBody>
          <a:bodyPr wrap="none" rtlCol="0">
            <a:spAutoFit/>
          </a:bodyPr>
          <a:lstStyle/>
          <a:p>
            <a:r>
              <a:rPr lang="fr-FR" sz="1400" dirty="0" smtClean="0"/>
              <a:t>Cliquer sur image pour texte MEDDE2011</a:t>
            </a:r>
            <a:endParaRPr lang="fr-F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Enquête Pays Loire Val d’Aubois</a:t>
            </a:r>
            <a:endParaRPr lang="fr-FR" dirty="0"/>
          </a:p>
        </p:txBody>
      </p:sp>
      <p:sp>
        <p:nvSpPr>
          <p:cNvPr id="3" name="Espace réservé du contenu 2"/>
          <p:cNvSpPr>
            <a:spLocks noGrp="1"/>
          </p:cNvSpPr>
          <p:nvPr>
            <p:ph idx="1"/>
          </p:nvPr>
        </p:nvSpPr>
        <p:spPr>
          <a:xfrm>
            <a:off x="457200" y="1646237"/>
            <a:ext cx="8229600" cy="4159027"/>
          </a:xfrm>
        </p:spPr>
        <p:txBody>
          <a:bodyPr>
            <a:normAutofit fontScale="92500" lnSpcReduction="20000"/>
          </a:bodyPr>
          <a:lstStyle/>
          <a:p>
            <a:r>
              <a:rPr lang="fr-FR" dirty="0" smtClean="0">
                <a:hlinkClick r:id="rId2"/>
              </a:rPr>
              <a:t>AO du 15 </a:t>
            </a:r>
            <a:r>
              <a:rPr lang="fr-FR" dirty="0" err="1" smtClean="0">
                <a:hlinkClick r:id="rId2"/>
              </a:rPr>
              <a:t>fev</a:t>
            </a:r>
            <a:r>
              <a:rPr lang="fr-FR" dirty="0" smtClean="0">
                <a:hlinkClick r:id="rId2"/>
              </a:rPr>
              <a:t> 2013 </a:t>
            </a:r>
            <a:r>
              <a:rPr lang="fr-FR" dirty="0" smtClean="0"/>
              <a:t>(vote 9 </a:t>
            </a:r>
            <a:r>
              <a:rPr lang="fr-FR" dirty="0" err="1" smtClean="0"/>
              <a:t>fev</a:t>
            </a:r>
            <a:r>
              <a:rPr lang="fr-FR" dirty="0" smtClean="0"/>
              <a:t> 2013)</a:t>
            </a:r>
          </a:p>
          <a:p>
            <a:endParaRPr lang="fr-FR" dirty="0" smtClean="0"/>
          </a:p>
          <a:p>
            <a:r>
              <a:rPr lang="fr-FR" dirty="0" smtClean="0"/>
              <a:t>Cartographie Corridors biologiques</a:t>
            </a:r>
          </a:p>
          <a:p>
            <a:pPr>
              <a:buNone/>
            </a:pPr>
            <a:endParaRPr lang="fr-FR" dirty="0" smtClean="0"/>
          </a:p>
          <a:p>
            <a:r>
              <a:rPr lang="fr-FR" dirty="0" smtClean="0"/>
              <a:t>Suggestions de maîtrise d’œuvre:</a:t>
            </a:r>
          </a:p>
          <a:p>
            <a:pPr lvl="1"/>
            <a:r>
              <a:rPr lang="fr-FR" dirty="0" smtClean="0"/>
              <a:t>inventaire(GPS) arbres remarquables </a:t>
            </a:r>
          </a:p>
          <a:p>
            <a:pPr lvl="1"/>
            <a:r>
              <a:rPr lang="fr-FR" dirty="0" err="1" smtClean="0"/>
              <a:t>Géolocalisation</a:t>
            </a:r>
            <a:r>
              <a:rPr lang="fr-FR" dirty="0" smtClean="0"/>
              <a:t> sites, points de vue, </a:t>
            </a:r>
          </a:p>
          <a:p>
            <a:pPr lvl="1"/>
            <a:r>
              <a:rPr lang="fr-FR" dirty="0" smtClean="0"/>
              <a:t>sentiers de randonnées </a:t>
            </a:r>
          </a:p>
          <a:p>
            <a:pPr lvl="2"/>
            <a:r>
              <a:rPr lang="fr-FR" dirty="0" smtClean="0"/>
              <a:t>pédestre, </a:t>
            </a:r>
          </a:p>
          <a:p>
            <a:pPr lvl="2"/>
            <a:r>
              <a:rPr lang="fr-FR" dirty="0" smtClean="0"/>
              <a:t>équestre, </a:t>
            </a:r>
          </a:p>
          <a:p>
            <a:pPr lvl="2"/>
            <a:r>
              <a:rPr lang="fr-FR" dirty="0" smtClean="0"/>
              <a:t>cycliste…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983480"/>
            <a:ext cx="8686800" cy="1051560"/>
          </a:xfrm>
        </p:spPr>
        <p:txBody>
          <a:bodyPr>
            <a:normAutofit fontScale="90000"/>
          </a:bodyPr>
          <a:lstStyle/>
          <a:p>
            <a:r>
              <a:rPr lang="fr-FR" dirty="0" smtClean="0"/>
              <a:t>  Des atouts pour un appel d’offres ?</a:t>
            </a:r>
            <a:endParaRPr lang="fr-FR" dirty="0"/>
          </a:p>
        </p:txBody>
      </p:sp>
      <p:graphicFrame>
        <p:nvGraphicFramePr>
          <p:cNvPr id="4" name="Espace réservé du contenu 3"/>
          <p:cNvGraphicFramePr>
            <a:graphicFrameLocks noGrp="1"/>
          </p:cNvGraphicFramePr>
          <p:nvPr>
            <p:ph idx="1"/>
          </p:nvPr>
        </p:nvGraphicFramePr>
        <p:xfrm>
          <a:off x="457200" y="836712"/>
          <a:ext cx="8229600" cy="5335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structures existantes </a:t>
            </a:r>
            <a:br>
              <a:rPr lang="fr-FR" dirty="0" smtClean="0"/>
            </a:br>
            <a:r>
              <a:rPr lang="fr-FR" dirty="0" smtClean="0"/>
              <a:t>...mais dispersées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Réserves Naturelles</a:t>
            </a:r>
          </a:p>
          <a:p>
            <a:r>
              <a:rPr lang="fr-FR" dirty="0" smtClean="0"/>
              <a:t>Espaces Naturels sensibles</a:t>
            </a:r>
          </a:p>
          <a:p>
            <a:r>
              <a:rPr lang="fr-FR" dirty="0" err="1" smtClean="0"/>
              <a:t>Natura</a:t>
            </a:r>
            <a:r>
              <a:rPr lang="fr-FR" dirty="0" smtClean="0"/>
              <a:t> 2000</a:t>
            </a:r>
          </a:p>
          <a:p>
            <a:r>
              <a:rPr lang="fr-FR" dirty="0" smtClean="0"/>
              <a:t>ZNIEFF I et II</a:t>
            </a:r>
          </a:p>
          <a:p>
            <a:r>
              <a:rPr lang="fr-FR" dirty="0" smtClean="0"/>
              <a:t>Zone Panda WWF</a:t>
            </a:r>
          </a:p>
          <a:p>
            <a:r>
              <a:rPr lang="fr-FR" dirty="0" smtClean="0"/>
              <a:t>EBC du PLU</a:t>
            </a:r>
          </a:p>
          <a:p>
            <a:r>
              <a:rPr lang="fr-FR" dirty="0" smtClean="0"/>
              <a:t>Patrimoine mondial</a:t>
            </a:r>
          </a:p>
          <a:p>
            <a:endParaRPr lang="fr-FR" dirty="0" smtClean="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568" y="0"/>
            <a:ext cx="9144000" cy="1469856"/>
          </a:xfrm>
        </p:spPr>
        <p:txBody>
          <a:bodyPr>
            <a:normAutofit/>
          </a:bodyPr>
          <a:lstStyle/>
          <a:p>
            <a:r>
              <a:rPr lang="fr-FR" sz="2800" dirty="0" smtClean="0"/>
              <a:t>   </a:t>
            </a:r>
            <a:r>
              <a:rPr lang="fr-FR" sz="3200" dirty="0" smtClean="0"/>
              <a:t>Des biotopes variés et complémentaires</a:t>
            </a:r>
            <a:endParaRPr lang="fr-FR" sz="3200" dirty="0"/>
          </a:p>
        </p:txBody>
      </p:sp>
      <p:sp>
        <p:nvSpPr>
          <p:cNvPr id="3" name="Espace réservé du contenu 2"/>
          <p:cNvSpPr>
            <a:spLocks noGrp="1"/>
          </p:cNvSpPr>
          <p:nvPr>
            <p:ph idx="1"/>
          </p:nvPr>
        </p:nvSpPr>
        <p:spPr/>
        <p:txBody>
          <a:bodyPr>
            <a:normAutofit/>
          </a:bodyPr>
          <a:lstStyle/>
          <a:p>
            <a:r>
              <a:rPr lang="fr-FR" sz="2400" dirty="0" smtClean="0"/>
              <a:t>Vals inondés</a:t>
            </a:r>
          </a:p>
          <a:p>
            <a:r>
              <a:rPr lang="fr-FR" sz="2400" dirty="0" smtClean="0"/>
              <a:t>Pelouses (sancerrois)</a:t>
            </a:r>
          </a:p>
          <a:p>
            <a:r>
              <a:rPr lang="fr-FR" sz="2400" dirty="0" smtClean="0"/>
              <a:t>Marais</a:t>
            </a:r>
          </a:p>
          <a:p>
            <a:r>
              <a:rPr lang="fr-FR" sz="2400" dirty="0" smtClean="0"/>
              <a:t>Forêts remarquables</a:t>
            </a:r>
          </a:p>
          <a:p>
            <a:r>
              <a:rPr lang="fr-FR" sz="2400" dirty="0" smtClean="0"/>
              <a:t>Parcs et arbres remarquables : </a:t>
            </a:r>
            <a:r>
              <a:rPr lang="fr-FR" sz="2400" dirty="0" err="1" smtClean="0"/>
              <a:t>Choulot</a:t>
            </a:r>
            <a:endParaRPr lang="fr-FR" sz="2400" dirty="0" smtClean="0"/>
          </a:p>
          <a:p>
            <a:r>
              <a:rPr lang="fr-FR" sz="2400" dirty="0" smtClean="0"/>
              <a:t>Jardins remarquables</a:t>
            </a:r>
            <a:endParaRPr lang="fr-FR" sz="2400" dirty="0"/>
          </a:p>
        </p:txBody>
      </p:sp>
      <p:pic>
        <p:nvPicPr>
          <p:cNvPr id="4" name="Image 3" descr="Amsterdamse bos park.jpg"/>
          <p:cNvPicPr>
            <a:picLocks noChangeAspect="1"/>
          </p:cNvPicPr>
          <p:nvPr/>
        </p:nvPicPr>
        <p:blipFill>
          <a:blip r:embed="rId2" cstate="print"/>
          <a:stretch>
            <a:fillRect/>
          </a:stretch>
        </p:blipFill>
        <p:spPr>
          <a:xfrm>
            <a:off x="6156176" y="3501008"/>
            <a:ext cx="2399928" cy="2399928"/>
          </a:xfrm>
          <a:prstGeom prst="rect">
            <a:avLst/>
          </a:prstGeom>
        </p:spPr>
      </p:pic>
      <p:pic>
        <p:nvPicPr>
          <p:cNvPr id="5" name="Image 4" descr="170-4-brame.jpg"/>
          <p:cNvPicPr>
            <a:picLocks noChangeAspect="1"/>
          </p:cNvPicPr>
          <p:nvPr/>
        </p:nvPicPr>
        <p:blipFill>
          <a:blip r:embed="rId3" cstate="print"/>
          <a:stretch>
            <a:fillRect/>
          </a:stretch>
        </p:blipFill>
        <p:spPr>
          <a:xfrm>
            <a:off x="3563888" y="4725144"/>
            <a:ext cx="2376264" cy="1151386"/>
          </a:xfrm>
          <a:prstGeom prst="rect">
            <a:avLst/>
          </a:prstGeom>
        </p:spPr>
      </p:pic>
      <p:pic>
        <p:nvPicPr>
          <p:cNvPr id="6" name="Image 5" descr="grand-rhinolophe2web.gif"/>
          <p:cNvPicPr>
            <a:picLocks noChangeAspect="1"/>
          </p:cNvPicPr>
          <p:nvPr/>
        </p:nvPicPr>
        <p:blipFill>
          <a:blip r:embed="rId4" cstate="print"/>
          <a:stretch>
            <a:fillRect/>
          </a:stretch>
        </p:blipFill>
        <p:spPr>
          <a:xfrm>
            <a:off x="6156176" y="3118646"/>
            <a:ext cx="2376264" cy="758964"/>
          </a:xfrm>
          <a:prstGeom prst="rect">
            <a:avLst/>
          </a:prstGeom>
        </p:spPr>
      </p:pic>
      <p:pic>
        <p:nvPicPr>
          <p:cNvPr id="29700" name="Picture 4" descr="http://www.lesmanantsduroi.com/Images13/courlis_cendre.jpg"/>
          <p:cNvPicPr>
            <a:picLocks noChangeAspect="1" noChangeArrowheads="1"/>
          </p:cNvPicPr>
          <p:nvPr/>
        </p:nvPicPr>
        <p:blipFill>
          <a:blip r:embed="rId5" cstate="print"/>
          <a:srcRect/>
          <a:stretch>
            <a:fillRect/>
          </a:stretch>
        </p:blipFill>
        <p:spPr bwMode="auto">
          <a:xfrm>
            <a:off x="467544" y="3933056"/>
            <a:ext cx="2915816" cy="194630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1440"/>
            <a:ext cx="8229600" cy="1927976"/>
          </a:xfrm>
        </p:spPr>
        <p:txBody>
          <a:bodyPr>
            <a:normAutofit/>
          </a:bodyPr>
          <a:lstStyle/>
          <a:p>
            <a:pPr algn="l"/>
            <a:r>
              <a:rPr lang="fr-FR" sz="3200" dirty="0" smtClean="0"/>
              <a:t>Une flore diversifiée et des végétations typiques du bocage, de grandes forêts</a:t>
            </a:r>
            <a:endParaRPr lang="fr-FR" sz="3200" dirty="0"/>
          </a:p>
        </p:txBody>
      </p:sp>
      <p:sp>
        <p:nvSpPr>
          <p:cNvPr id="3" name="Espace réservé du contenu 2"/>
          <p:cNvSpPr>
            <a:spLocks noGrp="1"/>
          </p:cNvSpPr>
          <p:nvPr>
            <p:ph idx="1"/>
          </p:nvPr>
        </p:nvSpPr>
        <p:spPr>
          <a:xfrm>
            <a:off x="395536" y="2331720"/>
            <a:ext cx="8229600" cy="4526280"/>
          </a:xfrm>
        </p:spPr>
        <p:txBody>
          <a:bodyPr/>
          <a:lstStyle/>
          <a:p>
            <a:r>
              <a:rPr lang="fr-FR" dirty="0" err="1" smtClean="0"/>
              <a:t>Phragmitaies</a:t>
            </a:r>
            <a:r>
              <a:rPr lang="fr-FR" dirty="0" smtClean="0"/>
              <a:t>:	</a:t>
            </a:r>
            <a:r>
              <a:rPr lang="fr-FR" sz="2400" dirty="0" smtClean="0"/>
              <a:t>    F </a:t>
            </a:r>
            <a:r>
              <a:rPr lang="fr-FR" sz="2400" dirty="0" err="1" smtClean="0"/>
              <a:t>Gagnepain</a:t>
            </a:r>
            <a:endParaRPr lang="fr-FR" sz="2400" dirty="0" smtClean="0"/>
          </a:p>
          <a:p>
            <a:r>
              <a:rPr lang="fr-FR" dirty="0" smtClean="0"/>
              <a:t>Hêtres, chênes: 	   </a:t>
            </a:r>
            <a:r>
              <a:rPr lang="fr-FR" sz="2400" dirty="0" smtClean="0"/>
              <a:t>Colbert</a:t>
            </a:r>
          </a:p>
          <a:p>
            <a:r>
              <a:rPr lang="fr-FR" dirty="0" smtClean="0"/>
              <a:t>Arboretum </a:t>
            </a:r>
            <a:r>
              <a:rPr lang="fr-FR" dirty="0" err="1" smtClean="0"/>
              <a:t>Balaine</a:t>
            </a:r>
            <a:r>
              <a:rPr lang="fr-FR" dirty="0" smtClean="0"/>
              <a:t>:  </a:t>
            </a:r>
            <a:r>
              <a:rPr lang="fr-FR" sz="2400" dirty="0" smtClean="0"/>
              <a:t>L. </a:t>
            </a:r>
            <a:r>
              <a:rPr lang="fr-FR" sz="2400" dirty="0" err="1" smtClean="0"/>
              <a:t>Adamson</a:t>
            </a:r>
            <a:endParaRPr lang="fr-FR" sz="2400" dirty="0" smtClean="0"/>
          </a:p>
          <a:p>
            <a:endParaRPr lang="fr-FR" sz="2400" dirty="0" smtClean="0"/>
          </a:p>
          <a:p>
            <a:r>
              <a:rPr lang="fr-FR" dirty="0" smtClean="0"/>
              <a:t>Fossés: </a:t>
            </a:r>
            <a:r>
              <a:rPr lang="fr-FR" sz="2400" dirty="0" smtClean="0"/>
              <a:t>fauchage raisonné</a:t>
            </a:r>
            <a:endParaRPr lang="fr-FR" sz="2400" dirty="0"/>
          </a:p>
        </p:txBody>
      </p:sp>
      <p:pic>
        <p:nvPicPr>
          <p:cNvPr id="3074" name="Picture 2"/>
          <p:cNvPicPr>
            <a:picLocks noChangeAspect="1" noChangeArrowheads="1"/>
          </p:cNvPicPr>
          <p:nvPr/>
        </p:nvPicPr>
        <p:blipFill>
          <a:blip r:embed="rId2" cstate="print"/>
          <a:srcRect/>
          <a:stretch>
            <a:fillRect/>
          </a:stretch>
        </p:blipFill>
        <p:spPr bwMode="auto">
          <a:xfrm>
            <a:off x="6372200" y="1484784"/>
            <a:ext cx="2552700"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nderie">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456</TotalTime>
  <Words>810</Words>
  <Application>Microsoft Office PowerPoint</Application>
  <PresentationFormat>Affichage à l'écran (4:3)</PresentationFormat>
  <Paragraphs>191</Paragraphs>
  <Slides>24</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Fonderie</vt:lpstr>
      <vt:lpstr>Feuille de calcul binaire</vt:lpstr>
      <vt:lpstr>ZONES HUMIDES  PARC NATUREL ?</vt:lpstr>
      <vt:lpstr>La CC3P au rendez-vous ?</vt:lpstr>
      <vt:lpstr>Dix projets …déjà anciens</vt:lpstr>
      <vt:lpstr>Zone d’étude</vt:lpstr>
      <vt:lpstr>Enquête Pays Loire Val d’Aubois</vt:lpstr>
      <vt:lpstr>  Des atouts pour un appel d’offres ?</vt:lpstr>
      <vt:lpstr>Des structures existantes  ...mais dispersées</vt:lpstr>
      <vt:lpstr>   Des biotopes variés et complémentaires</vt:lpstr>
      <vt:lpstr>Une flore diversifiée et des végétations typiques du bocage, de grandes forêts</vt:lpstr>
      <vt:lpstr>Une faune exceptionnelle</vt:lpstr>
      <vt:lpstr>Un (beau) début</vt:lpstr>
      <vt:lpstr>Un (beau) début</vt:lpstr>
      <vt:lpstr>Des actions  coordonnées ou intégrées</vt:lpstr>
      <vt:lpstr>Un désert rural</vt:lpstr>
      <vt:lpstr>Des zones de charme en survie, en deshérence, ou en devenir ? </vt:lpstr>
      <vt:lpstr>Des initiatives dynamiques</vt:lpstr>
      <vt:lpstr>Des productions de qualité:  AOC etc., des 3 régions</vt:lpstr>
      <vt:lpstr>Des opérations de soutien  …à évaluer</vt:lpstr>
      <vt:lpstr>Pollution faible et pas d’éolienne</vt:lpstr>
      <vt:lpstr>Quelles possibilités ?</vt:lpstr>
      <vt:lpstr>Quelle saisonnalité ?</vt:lpstr>
      <vt:lpstr>Quels alliés ?</vt:lpstr>
      <vt:lpstr>PARC = projet social</vt:lpstr>
      <vt:lpstr>Et maintenant, Kifékoi?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ZONES HUMIDES  PARC NATUREL ???</dc:title>
  <dc:creator>apcis</dc:creator>
  <cp:lastModifiedBy>apcis</cp:lastModifiedBy>
  <cp:revision>48</cp:revision>
  <dcterms:created xsi:type="dcterms:W3CDTF">2013-02-05T09:09:09Z</dcterms:created>
  <dcterms:modified xsi:type="dcterms:W3CDTF">2013-02-26T08:06:48Z</dcterms:modified>
</cp:coreProperties>
</file>